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82390" y="5565647"/>
            <a:ext cx="0" cy="2950845"/>
          </a:xfrm>
          <a:custGeom>
            <a:avLst/>
            <a:gdLst/>
            <a:ahLst/>
            <a:cxnLst/>
            <a:rect l="l" t="t" r="r" b="b"/>
            <a:pathLst>
              <a:path h="2950845">
                <a:moveTo>
                  <a:pt x="0" y="0"/>
                </a:moveTo>
                <a:lnTo>
                  <a:pt x="0" y="2950464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94893" y="242315"/>
            <a:ext cx="972312" cy="1620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482334" y="182118"/>
            <a:ext cx="1098041" cy="1738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Monotype Corsiva"/>
                <a:cs typeface="Monotype Corsi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Monotype Corsiva"/>
                <a:cs typeface="Monotype Corsi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Monotype Corsiva"/>
                <a:cs typeface="Monotype Corsi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85082" y="188976"/>
            <a:ext cx="0" cy="241300"/>
          </a:xfrm>
          <a:custGeom>
            <a:avLst/>
            <a:gdLst/>
            <a:ahLst/>
            <a:cxnLst/>
            <a:rect l="l" t="t" r="r" b="b"/>
            <a:pathLst>
              <a:path h="241300">
                <a:moveTo>
                  <a:pt x="0" y="0"/>
                </a:moveTo>
                <a:lnTo>
                  <a:pt x="0" y="240791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072890" y="176784"/>
            <a:ext cx="0" cy="265430"/>
          </a:xfrm>
          <a:custGeom>
            <a:avLst/>
            <a:gdLst/>
            <a:ahLst/>
            <a:cxnLst/>
            <a:rect l="l" t="t" r="r" b="b"/>
            <a:pathLst>
              <a:path h="265430">
                <a:moveTo>
                  <a:pt x="0" y="0"/>
                </a:moveTo>
                <a:lnTo>
                  <a:pt x="0" y="265175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082796" y="6038850"/>
            <a:ext cx="3523615" cy="0"/>
          </a:xfrm>
          <a:custGeom>
            <a:avLst/>
            <a:gdLst/>
            <a:ahLst/>
            <a:cxnLst/>
            <a:rect l="l" t="t" r="r" b="b"/>
            <a:pathLst>
              <a:path w="3523615">
                <a:moveTo>
                  <a:pt x="0" y="0"/>
                </a:moveTo>
                <a:lnTo>
                  <a:pt x="3523488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082796" y="6276594"/>
            <a:ext cx="3523615" cy="0"/>
          </a:xfrm>
          <a:custGeom>
            <a:avLst/>
            <a:gdLst/>
            <a:ahLst/>
            <a:cxnLst/>
            <a:rect l="l" t="t" r="r" b="b"/>
            <a:pathLst>
              <a:path w="3523615">
                <a:moveTo>
                  <a:pt x="0" y="0"/>
                </a:moveTo>
                <a:lnTo>
                  <a:pt x="3523488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070603" y="6026658"/>
            <a:ext cx="3548379" cy="0"/>
          </a:xfrm>
          <a:custGeom>
            <a:avLst/>
            <a:gdLst/>
            <a:ahLst/>
            <a:cxnLst/>
            <a:rect l="l" t="t" r="r" b="b"/>
            <a:pathLst>
              <a:path w="3548379">
                <a:moveTo>
                  <a:pt x="0" y="0"/>
                </a:moveTo>
                <a:lnTo>
                  <a:pt x="3547872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070603" y="6288785"/>
            <a:ext cx="3548379" cy="0"/>
          </a:xfrm>
          <a:custGeom>
            <a:avLst/>
            <a:gdLst/>
            <a:ahLst/>
            <a:cxnLst/>
            <a:rect l="l" t="t" r="r" b="b"/>
            <a:pathLst>
              <a:path w="3548379">
                <a:moveTo>
                  <a:pt x="0" y="0"/>
                </a:moveTo>
                <a:lnTo>
                  <a:pt x="3547872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89835" y="87883"/>
            <a:ext cx="3792728" cy="421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Monotype Corsiva"/>
                <a:cs typeface="Monotype Corsi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cdok.org/safe_environmen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20"/>
              </a:lnSpc>
            </a:pPr>
            <a:r>
              <a:rPr dirty="0"/>
              <a:t>Saint </a:t>
            </a:r>
            <a:r>
              <a:rPr spc="5" dirty="0"/>
              <a:t>Joseph Catholic</a:t>
            </a:r>
            <a:r>
              <a:rPr spc="20" dirty="0"/>
              <a:t> </a:t>
            </a:r>
            <a:r>
              <a:rPr dirty="0"/>
              <a:t>Church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9700" y="509269"/>
            <a:ext cx="7491730" cy="19595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714"/>
              </a:lnSpc>
            </a:pPr>
            <a:r>
              <a:rPr sz="1600" dirty="0">
                <a:latin typeface="Microsoft Himalaya"/>
                <a:cs typeface="Microsoft Himalaya"/>
              </a:rPr>
              <a:t>702 </a:t>
            </a:r>
            <a:r>
              <a:rPr sz="1600" spc="-5" dirty="0">
                <a:latin typeface="Microsoft Himalaya"/>
                <a:cs typeface="Microsoft Himalaya"/>
              </a:rPr>
              <a:t>West </a:t>
            </a:r>
            <a:r>
              <a:rPr sz="1600" dirty="0">
                <a:latin typeface="Microsoft Himalaya"/>
                <a:cs typeface="Microsoft Himalaya"/>
              </a:rPr>
              <a:t>Broadway, </a:t>
            </a:r>
            <a:r>
              <a:rPr sz="1600" spc="-5" dirty="0">
                <a:latin typeface="Microsoft Himalaya"/>
                <a:cs typeface="Microsoft Himalaya"/>
              </a:rPr>
              <a:t>Mayfield, Kentucky</a:t>
            </a:r>
            <a:r>
              <a:rPr sz="1600" spc="20" dirty="0">
                <a:latin typeface="Microsoft Himalaya"/>
                <a:cs typeface="Microsoft Himalaya"/>
              </a:rPr>
              <a:t> </a:t>
            </a:r>
            <a:r>
              <a:rPr sz="1600" dirty="0">
                <a:latin typeface="Microsoft Himalaya"/>
                <a:cs typeface="Microsoft Himalaya"/>
              </a:rPr>
              <a:t>42066</a:t>
            </a:r>
          </a:p>
          <a:p>
            <a:pPr algn="ctr">
              <a:lnSpc>
                <a:spcPts val="1595"/>
              </a:lnSpc>
            </a:pPr>
            <a:endParaRPr lang="en-US" sz="1400" spc="-5" dirty="0" smtClean="0">
              <a:latin typeface="Microsoft Himalaya"/>
              <a:cs typeface="Microsoft Himalaya"/>
            </a:endParaRPr>
          </a:p>
          <a:p>
            <a:pPr algn="ctr">
              <a:lnSpc>
                <a:spcPts val="1595"/>
              </a:lnSpc>
            </a:pPr>
            <a:endParaRPr lang="en-US" sz="1400" spc="-5" dirty="0">
              <a:latin typeface="Microsoft Himalaya"/>
              <a:cs typeface="Microsoft Himalaya"/>
            </a:endParaRPr>
          </a:p>
          <a:p>
            <a:pPr algn="ctr">
              <a:lnSpc>
                <a:spcPts val="1595"/>
              </a:lnSpc>
            </a:pPr>
            <a:endParaRPr lang="en-US" sz="1400" spc="-5" dirty="0" smtClean="0">
              <a:latin typeface="Microsoft Himalaya"/>
              <a:cs typeface="Microsoft Himalaya"/>
            </a:endParaRPr>
          </a:p>
          <a:p>
            <a:pPr algn="ctr">
              <a:lnSpc>
                <a:spcPts val="1595"/>
              </a:lnSpc>
            </a:pPr>
            <a:r>
              <a:rPr sz="1400" spc="-5" dirty="0" smtClean="0">
                <a:latin typeface="Microsoft Himalaya"/>
                <a:cs typeface="Microsoft Himalaya"/>
              </a:rPr>
              <a:t>“May </a:t>
            </a:r>
            <a:r>
              <a:rPr sz="1400" spc="-5" dirty="0">
                <a:latin typeface="Microsoft Himalaya"/>
                <a:cs typeface="Microsoft Himalaya"/>
              </a:rPr>
              <a:t>the </a:t>
            </a:r>
            <a:r>
              <a:rPr sz="1400" dirty="0">
                <a:latin typeface="Microsoft Himalaya"/>
                <a:cs typeface="Microsoft Himalaya"/>
              </a:rPr>
              <a:t>message </a:t>
            </a:r>
            <a:r>
              <a:rPr sz="1400" spc="-5" dirty="0">
                <a:latin typeface="Microsoft Himalaya"/>
                <a:cs typeface="Microsoft Himalaya"/>
              </a:rPr>
              <a:t>of mercy reach</a:t>
            </a:r>
            <a:r>
              <a:rPr sz="1400" spc="70" dirty="0">
                <a:latin typeface="Microsoft Himalaya"/>
                <a:cs typeface="Microsoft Himalaya"/>
              </a:rPr>
              <a:t> </a:t>
            </a:r>
            <a:r>
              <a:rPr sz="1400" spc="-5" dirty="0">
                <a:latin typeface="Microsoft Himalaya"/>
                <a:cs typeface="Microsoft Himalaya"/>
              </a:rPr>
              <a:t>everyone,</a:t>
            </a:r>
            <a:endParaRPr sz="1400" dirty="0">
              <a:latin typeface="Microsoft Himalaya"/>
              <a:cs typeface="Microsoft Himalaya"/>
            </a:endParaRPr>
          </a:p>
          <a:p>
            <a:pPr marL="635" algn="ctr">
              <a:lnSpc>
                <a:spcPts val="1260"/>
              </a:lnSpc>
            </a:pPr>
            <a:r>
              <a:rPr sz="1400" spc="-5" dirty="0">
                <a:latin typeface="Microsoft Himalaya"/>
                <a:cs typeface="Microsoft Himalaya"/>
              </a:rPr>
              <a:t>and may no one be indifferent to the call to experience </a:t>
            </a:r>
            <a:r>
              <a:rPr sz="1400" spc="45" dirty="0">
                <a:latin typeface="Microsoft Himalaya"/>
                <a:cs typeface="Microsoft Himalaya"/>
              </a:rPr>
              <a:t> </a:t>
            </a:r>
            <a:r>
              <a:rPr sz="1400" spc="-5" dirty="0">
                <a:latin typeface="Microsoft Himalaya"/>
                <a:cs typeface="Microsoft Himalaya"/>
              </a:rPr>
              <a:t>mercy.”</a:t>
            </a:r>
            <a:endParaRPr sz="1400" dirty="0">
              <a:latin typeface="Microsoft Himalaya"/>
              <a:cs typeface="Microsoft Himalaya"/>
            </a:endParaRPr>
          </a:p>
          <a:p>
            <a:pPr algn="ctr">
              <a:lnSpc>
                <a:spcPts val="1535"/>
              </a:lnSpc>
              <a:tabLst>
                <a:tab pos="3425825" algn="l"/>
                <a:tab pos="7465695" algn="l"/>
              </a:tabLst>
            </a:pPr>
            <a:r>
              <a:rPr sz="1400" dirty="0">
                <a:latin typeface="Microsoft Himalaya"/>
                <a:cs typeface="Microsoft Himalaya"/>
              </a:rPr>
              <a:t> </a:t>
            </a:r>
            <a:r>
              <a:rPr sz="1400" spc="-5" dirty="0" smtClean="0">
                <a:latin typeface="Microsoft Himalaya"/>
                <a:cs typeface="Microsoft Himalaya"/>
              </a:rPr>
              <a:t>Pope</a:t>
            </a:r>
            <a:r>
              <a:rPr sz="1400" spc="-90" dirty="0" smtClean="0">
                <a:latin typeface="Microsoft Himalaya"/>
                <a:cs typeface="Microsoft Himalaya"/>
              </a:rPr>
              <a:t> </a:t>
            </a:r>
            <a:r>
              <a:rPr sz="1400" spc="-5" dirty="0" smtClean="0">
                <a:latin typeface="Microsoft Himalaya"/>
                <a:cs typeface="Microsoft Himalaya"/>
              </a:rPr>
              <a:t>Francis</a:t>
            </a:r>
            <a:endParaRPr lang="en-US" sz="1400" spc="-5" dirty="0">
              <a:latin typeface="Microsoft Himalaya"/>
              <a:cs typeface="Microsoft Himalaya"/>
            </a:endParaRPr>
          </a:p>
          <a:p>
            <a:pPr algn="ctr">
              <a:lnSpc>
                <a:spcPts val="1535"/>
              </a:lnSpc>
              <a:tabLst>
                <a:tab pos="3425825" algn="l"/>
                <a:tab pos="7465695" algn="l"/>
              </a:tabLst>
            </a:pPr>
            <a:r>
              <a:rPr sz="1400" b="1" dirty="0" smtClean="0">
                <a:latin typeface="Palatino Linotype"/>
                <a:cs typeface="Palatino Linotype"/>
              </a:rPr>
              <a:t>F</a:t>
            </a:r>
            <a:r>
              <a:rPr sz="1100" b="1" dirty="0" smtClean="0">
                <a:latin typeface="Palatino Linotype"/>
                <a:cs typeface="Palatino Linotype"/>
              </a:rPr>
              <a:t>IRST </a:t>
            </a:r>
            <a:r>
              <a:rPr sz="1400" b="1" dirty="0">
                <a:latin typeface="Palatino Linotype"/>
                <a:cs typeface="Palatino Linotype"/>
              </a:rPr>
              <a:t>S</a:t>
            </a:r>
            <a:r>
              <a:rPr sz="1100" b="1" dirty="0">
                <a:latin typeface="Palatino Linotype"/>
                <a:cs typeface="Palatino Linotype"/>
              </a:rPr>
              <a:t>UNDAY </a:t>
            </a:r>
            <a:r>
              <a:rPr sz="1100" b="1" spc="-5" dirty="0">
                <a:latin typeface="Palatino Linotype"/>
                <a:cs typeface="Palatino Linotype"/>
              </a:rPr>
              <a:t>OF </a:t>
            </a:r>
            <a:r>
              <a:rPr sz="1400" b="1" spc="-5" dirty="0">
                <a:latin typeface="Palatino Linotype"/>
                <a:cs typeface="Palatino Linotype"/>
              </a:rPr>
              <a:t>L</a:t>
            </a:r>
            <a:r>
              <a:rPr sz="1100" b="1" spc="-5" dirty="0">
                <a:latin typeface="Palatino Linotype"/>
                <a:cs typeface="Palatino Linotype"/>
              </a:rPr>
              <a:t>ENT  </a:t>
            </a:r>
            <a:r>
              <a:rPr sz="1400" b="1" spc="-5" dirty="0">
                <a:latin typeface="Palatino Linotype"/>
                <a:cs typeface="Palatino Linotype"/>
              </a:rPr>
              <a:t>– 14 </a:t>
            </a:r>
            <a:r>
              <a:rPr sz="1400" b="1" dirty="0">
                <a:latin typeface="Palatino Linotype"/>
                <a:cs typeface="Palatino Linotype"/>
              </a:rPr>
              <a:t>F</a:t>
            </a:r>
            <a:r>
              <a:rPr sz="1100" b="1" dirty="0">
                <a:latin typeface="Palatino Linotype"/>
                <a:cs typeface="Palatino Linotype"/>
              </a:rPr>
              <a:t>EBRUARY</a:t>
            </a:r>
            <a:r>
              <a:rPr sz="1100" b="1" spc="-110" dirty="0">
                <a:latin typeface="Palatino Linotype"/>
                <a:cs typeface="Palatino Linotype"/>
              </a:rPr>
              <a:t> </a:t>
            </a:r>
            <a:r>
              <a:rPr sz="1400" b="1" spc="-5" dirty="0">
                <a:latin typeface="Palatino Linotype"/>
                <a:cs typeface="Palatino Linotype"/>
              </a:rPr>
              <a:t>2016</a:t>
            </a:r>
            <a:endParaRPr sz="1400" dirty="0">
              <a:latin typeface="Palatino Linotype"/>
              <a:cs typeface="Palatino Linotype"/>
            </a:endParaRPr>
          </a:p>
          <a:p>
            <a:pPr marL="1905" algn="ctr">
              <a:lnSpc>
                <a:spcPct val="100000"/>
              </a:lnSpc>
              <a:spcBef>
                <a:spcPts val="5"/>
              </a:spcBef>
            </a:pPr>
            <a:r>
              <a:rPr sz="1200" b="1" spc="-30" dirty="0">
                <a:latin typeface="Palatino Linotype"/>
                <a:cs typeface="Palatino Linotype"/>
              </a:rPr>
              <a:t>F</a:t>
            </a:r>
            <a:r>
              <a:rPr sz="1000" b="1" spc="-30" dirty="0">
                <a:latin typeface="Palatino Linotype"/>
                <a:cs typeface="Palatino Linotype"/>
              </a:rPr>
              <a:t>EBRUARY</a:t>
            </a:r>
            <a:r>
              <a:rPr sz="1200" b="1" spc="-30" dirty="0">
                <a:latin typeface="Palatino Linotype"/>
                <a:cs typeface="Palatino Linotype"/>
              </a:rPr>
              <a:t>: </a:t>
            </a:r>
            <a:r>
              <a:rPr sz="1200" b="1" spc="-25" dirty="0">
                <a:latin typeface="Palatino Linotype"/>
                <a:cs typeface="Palatino Linotype"/>
              </a:rPr>
              <a:t>M</a:t>
            </a:r>
            <a:r>
              <a:rPr sz="1000" b="1" spc="-25" dirty="0">
                <a:latin typeface="Palatino Linotype"/>
                <a:cs typeface="Palatino Linotype"/>
              </a:rPr>
              <a:t>ONTH </a:t>
            </a:r>
            <a:r>
              <a:rPr sz="1000" b="1" spc="-20" dirty="0">
                <a:latin typeface="Palatino Linotype"/>
                <a:cs typeface="Palatino Linotype"/>
              </a:rPr>
              <a:t>OF </a:t>
            </a:r>
            <a:r>
              <a:rPr sz="1000" b="1" spc="-30" dirty="0">
                <a:latin typeface="Palatino Linotype"/>
                <a:cs typeface="Palatino Linotype"/>
              </a:rPr>
              <a:t>THE </a:t>
            </a:r>
            <a:r>
              <a:rPr sz="1200" b="1" spc="-25" dirty="0">
                <a:latin typeface="Palatino Linotype"/>
                <a:cs typeface="Palatino Linotype"/>
              </a:rPr>
              <a:t>H</a:t>
            </a:r>
            <a:r>
              <a:rPr sz="1000" b="1" spc="-25" dirty="0">
                <a:latin typeface="Palatino Linotype"/>
                <a:cs typeface="Palatino Linotype"/>
              </a:rPr>
              <a:t>OLY</a:t>
            </a:r>
            <a:r>
              <a:rPr sz="1000" b="1" spc="-75" dirty="0">
                <a:latin typeface="Palatino Linotype"/>
                <a:cs typeface="Palatino Linotype"/>
              </a:rPr>
              <a:t> </a:t>
            </a:r>
            <a:r>
              <a:rPr sz="1200" b="1" spc="-30" dirty="0">
                <a:latin typeface="Palatino Linotype"/>
                <a:cs typeface="Palatino Linotype"/>
              </a:rPr>
              <a:t>F</a:t>
            </a:r>
            <a:r>
              <a:rPr sz="1000" b="1" spc="-30" dirty="0">
                <a:latin typeface="Palatino Linotype"/>
                <a:cs typeface="Palatino Linotype"/>
              </a:rPr>
              <a:t>AMILY</a:t>
            </a:r>
            <a:endParaRPr sz="1000" dirty="0">
              <a:latin typeface="Palatino Linotype"/>
              <a:cs typeface="Palatino Linotype"/>
            </a:endParaRPr>
          </a:p>
          <a:p>
            <a:pPr marL="635" algn="ctr">
              <a:lnSpc>
                <a:spcPct val="100000"/>
              </a:lnSpc>
              <a:spcBef>
                <a:spcPts val="10"/>
              </a:spcBef>
            </a:pPr>
            <a:r>
              <a:rPr sz="1200" b="1" spc="-20" dirty="0">
                <a:latin typeface="Palatino Linotype"/>
                <a:cs typeface="Palatino Linotype"/>
              </a:rPr>
              <a:t>M</a:t>
            </a:r>
            <a:r>
              <a:rPr sz="1000" b="1" spc="-20" dirty="0">
                <a:latin typeface="Palatino Linotype"/>
                <a:cs typeface="Palatino Linotype"/>
              </a:rPr>
              <a:t>ASS </a:t>
            </a:r>
            <a:r>
              <a:rPr sz="1200" b="1" dirty="0">
                <a:latin typeface="Palatino Linotype"/>
                <a:cs typeface="Palatino Linotype"/>
              </a:rPr>
              <a:t>&amp; </a:t>
            </a:r>
            <a:r>
              <a:rPr sz="1200" b="1" spc="-35" dirty="0">
                <a:latin typeface="Palatino Linotype"/>
                <a:cs typeface="Palatino Linotype"/>
              </a:rPr>
              <a:t>C</a:t>
            </a:r>
            <a:r>
              <a:rPr sz="1000" b="1" spc="-35" dirty="0">
                <a:latin typeface="Palatino Linotype"/>
                <a:cs typeface="Palatino Linotype"/>
              </a:rPr>
              <a:t>OMMUNION </a:t>
            </a:r>
            <a:r>
              <a:rPr sz="1200" b="1" spc="-25" dirty="0">
                <a:latin typeface="Palatino Linotype"/>
                <a:cs typeface="Palatino Linotype"/>
              </a:rPr>
              <a:t>S</a:t>
            </a:r>
            <a:r>
              <a:rPr sz="1000" b="1" spc="-25" dirty="0">
                <a:latin typeface="Palatino Linotype"/>
                <a:cs typeface="Palatino Linotype"/>
              </a:rPr>
              <a:t>ERVICE </a:t>
            </a:r>
            <a:r>
              <a:rPr sz="1200" b="1" spc="-30" dirty="0">
                <a:latin typeface="Palatino Linotype"/>
                <a:cs typeface="Palatino Linotype"/>
              </a:rPr>
              <a:t>S</a:t>
            </a:r>
            <a:r>
              <a:rPr sz="1000" b="1" spc="-30" dirty="0">
                <a:latin typeface="Palatino Linotype"/>
                <a:cs typeface="Palatino Linotype"/>
              </a:rPr>
              <a:t>CHEDULE </a:t>
            </a:r>
            <a:r>
              <a:rPr sz="1200" b="1" dirty="0">
                <a:latin typeface="Palatino Linotype"/>
                <a:cs typeface="Palatino Linotype"/>
              </a:rPr>
              <a:t>–</a:t>
            </a:r>
            <a:r>
              <a:rPr sz="1200" b="1" spc="-195" dirty="0">
                <a:latin typeface="Palatino Linotype"/>
                <a:cs typeface="Palatino Linotype"/>
              </a:rPr>
              <a:t> </a:t>
            </a:r>
            <a:r>
              <a:rPr sz="1200" b="1" spc="-20" dirty="0">
                <a:latin typeface="Palatino Linotype"/>
                <a:cs typeface="Palatino Linotype"/>
              </a:rPr>
              <a:t>D</a:t>
            </a:r>
            <a:r>
              <a:rPr sz="1000" b="1" spc="-20" dirty="0">
                <a:latin typeface="Palatino Linotype"/>
                <a:cs typeface="Palatino Linotype"/>
              </a:rPr>
              <a:t>AILY </a:t>
            </a:r>
            <a:r>
              <a:rPr sz="1200" b="1" spc="-25" dirty="0">
                <a:latin typeface="Palatino Linotype"/>
                <a:cs typeface="Palatino Linotype"/>
              </a:rPr>
              <a:t>S</a:t>
            </a:r>
            <a:r>
              <a:rPr sz="1000" b="1" spc="-25" dirty="0">
                <a:latin typeface="Palatino Linotype"/>
                <a:cs typeface="Palatino Linotype"/>
              </a:rPr>
              <a:t>CRIPTURE </a:t>
            </a:r>
            <a:r>
              <a:rPr sz="1200" b="1" spc="-30" dirty="0">
                <a:latin typeface="Palatino Linotype"/>
                <a:cs typeface="Palatino Linotype"/>
              </a:rPr>
              <a:t>R</a:t>
            </a:r>
            <a:r>
              <a:rPr sz="1000" b="1" spc="-30" dirty="0">
                <a:latin typeface="Palatino Linotype"/>
                <a:cs typeface="Palatino Linotype"/>
              </a:rPr>
              <a:t>EADINGS</a:t>
            </a:r>
            <a:endParaRPr sz="1000" dirty="0">
              <a:latin typeface="Palatino Linotype"/>
              <a:cs typeface="Palatino Linotype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0175" y="2612950"/>
          <a:ext cx="7437842" cy="25501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0245"/>
                <a:gridCol w="916522"/>
                <a:gridCol w="848932"/>
                <a:gridCol w="2812147"/>
                <a:gridCol w="2049996"/>
              </a:tblGrid>
              <a:tr h="505361">
                <a:tc>
                  <a:txBody>
                    <a:bodyPr/>
                    <a:lstStyle/>
                    <a:p>
                      <a:pPr marL="22225" marR="272415">
                        <a:lnSpc>
                          <a:spcPct val="100499"/>
                        </a:lnSpc>
                        <a:spcBef>
                          <a:spcPts val="210"/>
                        </a:spcBef>
                      </a:pPr>
                      <a:r>
                        <a:rPr sz="1000" spc="5" dirty="0">
                          <a:latin typeface="Palatino Linotype"/>
                          <a:cs typeface="Palatino Linotype"/>
                        </a:rPr>
                        <a:t>S</a:t>
                      </a:r>
                      <a:r>
                        <a:rPr sz="1000" spc="-10" dirty="0">
                          <a:latin typeface="Palatino Linotype"/>
                          <a:cs typeface="Palatino Linotype"/>
                        </a:rPr>
                        <a:t>a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turd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a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y 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Sunday  Sunday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115" indent="-158750">
                        <a:lnSpc>
                          <a:spcPct val="100000"/>
                        </a:lnSpc>
                        <a:spcBef>
                          <a:spcPts val="215"/>
                        </a:spcBef>
                        <a:buAutoNum type="arabicPlain" startAt="13"/>
                        <a:tabLst>
                          <a:tab pos="285750" algn="l"/>
                        </a:tabLst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February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  <a:p>
                      <a:pPr marL="285115" indent="-158750">
                        <a:lnSpc>
                          <a:spcPct val="100000"/>
                        </a:lnSpc>
                        <a:buAutoNum type="arabicPlain" startAt="13"/>
                        <a:tabLst>
                          <a:tab pos="285750" algn="l"/>
                        </a:tabLst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February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14</a:t>
                      </a:r>
                      <a:r>
                        <a:rPr sz="1000" spc="-10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February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5:00</a:t>
                      </a:r>
                      <a:r>
                        <a:rPr sz="1000" spc="-9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PM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  <a:p>
                      <a:pPr marL="123189">
                        <a:lnSpc>
                          <a:spcPct val="100000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8:00</a:t>
                      </a:r>
                      <a:r>
                        <a:rPr sz="1000" spc="-8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AM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  <a:p>
                      <a:pPr marL="123189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10:30</a:t>
                      </a:r>
                      <a:r>
                        <a:rPr sz="1000" spc="-9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AM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First Sunday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of</a:t>
                      </a:r>
                      <a:r>
                        <a:rPr sz="1000" spc="-6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Lent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  <a:p>
                      <a:pPr marL="18859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Deuteronomy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26:4-10;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Ps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91;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Romans</a:t>
                      </a:r>
                      <a:r>
                        <a:rPr sz="1000" spc="-3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10:8-13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  <a:p>
                      <a:pPr marL="18796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Luke</a:t>
                      </a:r>
                      <a:r>
                        <a:rPr sz="1000" spc="-8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4:1-13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110" marR="779780" indent="127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Soul of Julia Elder  Soul of Vickie</a:t>
                      </a:r>
                      <a:r>
                        <a:rPr sz="1000" spc="-8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Cruse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Soul of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Martha Carr</a:t>
                      </a:r>
                      <a:r>
                        <a:rPr sz="1000" spc="-8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Cash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</a:tr>
              <a:tr h="157070">
                <a:tc>
                  <a:txBody>
                    <a:bodyPr/>
                    <a:lstStyle/>
                    <a:p>
                      <a:pPr marL="22225">
                        <a:lnSpc>
                          <a:spcPts val="1050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Domingo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050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14</a:t>
                      </a:r>
                      <a:r>
                        <a:rPr sz="1000" spc="-9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Febrero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050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12:30</a:t>
                      </a:r>
                      <a:r>
                        <a:rPr sz="1000" spc="-8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PM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050"/>
                        </a:lnSpc>
                      </a:pPr>
                      <a:r>
                        <a:rPr sz="1000" spc="155" dirty="0">
                          <a:latin typeface="Palatino Linotype"/>
                          <a:cs typeface="Palatino Linotype"/>
                        </a:rPr>
                        <a:t>1</a:t>
                      </a:r>
                      <a:r>
                        <a:rPr sz="1000" spc="155" dirty="0">
                          <a:latin typeface="Arial"/>
                          <a:cs typeface="Arial"/>
                        </a:rPr>
                        <a:t>"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Domingo del Tiempo de</a:t>
                      </a:r>
                      <a:r>
                        <a:rPr sz="1000" spc="-16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Cuaresma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050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Para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los</a:t>
                      </a:r>
                      <a:r>
                        <a:rPr sz="1000" spc="-9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Feligreses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</a:tr>
              <a:tr h="153161">
                <a:tc>
                  <a:txBody>
                    <a:bodyPr/>
                    <a:lstStyle/>
                    <a:p>
                      <a:pPr marL="22225">
                        <a:lnSpc>
                          <a:spcPts val="1025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Monday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025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15</a:t>
                      </a:r>
                      <a:r>
                        <a:rPr sz="1000" spc="-10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February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025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8:00</a:t>
                      </a:r>
                      <a:r>
                        <a:rPr sz="1000" spc="-8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AM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025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Leviticus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19:1-18; </a:t>
                      </a:r>
                      <a:r>
                        <a:rPr sz="1000" spc="-10" dirty="0">
                          <a:latin typeface="Palatino Linotype"/>
                          <a:cs typeface="Palatino Linotype"/>
                        </a:rPr>
                        <a:t>Matthew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25:31-46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025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Communion</a:t>
                      </a:r>
                      <a:r>
                        <a:rPr sz="1000" spc="-5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Service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</a:tr>
              <a:tr h="153162">
                <a:tc>
                  <a:txBody>
                    <a:bodyPr/>
                    <a:lstStyle/>
                    <a:p>
                      <a:pPr marL="22225">
                        <a:lnSpc>
                          <a:spcPts val="1019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Tuesday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019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16</a:t>
                      </a:r>
                      <a:r>
                        <a:rPr sz="1000" spc="-10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February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019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8:00</a:t>
                      </a:r>
                      <a:r>
                        <a:rPr sz="1000" spc="-8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AM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019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Isaiah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55:10-11;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Matthew</a:t>
                      </a:r>
                      <a:r>
                        <a:rPr sz="1000" spc="-6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6:7-15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800" spc="-5" dirty="0">
                          <a:latin typeface="Palatino Linotype"/>
                          <a:cs typeface="Palatino Linotype"/>
                        </a:rPr>
                        <a:t>Souls of Charles, Ophelia &amp; </a:t>
                      </a:r>
                      <a:r>
                        <a:rPr sz="800" spc="-10" dirty="0">
                          <a:latin typeface="Palatino Linotype"/>
                          <a:cs typeface="Palatino Linotype"/>
                        </a:rPr>
                        <a:t>Jimmy</a:t>
                      </a:r>
                      <a:r>
                        <a:rPr sz="800" spc="-3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800" spc="-5" dirty="0">
                          <a:latin typeface="Palatino Linotype"/>
                          <a:cs typeface="Palatino Linotype"/>
                        </a:rPr>
                        <a:t>Carrico</a:t>
                      </a:r>
                      <a:endParaRPr sz="8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</a:tr>
              <a:tr h="153162">
                <a:tc>
                  <a:txBody>
                    <a:bodyPr/>
                    <a:lstStyle/>
                    <a:p>
                      <a:pPr marL="22225">
                        <a:lnSpc>
                          <a:spcPts val="1025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Wednesday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025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17</a:t>
                      </a:r>
                      <a:r>
                        <a:rPr sz="1000" spc="-10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February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025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8:00</a:t>
                      </a:r>
                      <a:r>
                        <a:rPr sz="1000" spc="-8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AM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025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Jonah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3:1-10;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Luke</a:t>
                      </a:r>
                      <a:r>
                        <a:rPr sz="1000" spc="-5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11:29-32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025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Soul of Cecilia</a:t>
                      </a:r>
                      <a:r>
                        <a:rPr sz="1000" spc="-5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Lancaster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</a:tr>
              <a:tr h="153162">
                <a:tc>
                  <a:txBody>
                    <a:bodyPr/>
                    <a:lstStyle/>
                    <a:p>
                      <a:pPr marL="22225">
                        <a:lnSpc>
                          <a:spcPts val="1019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Thursday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019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18</a:t>
                      </a:r>
                      <a:r>
                        <a:rPr sz="1000" spc="-10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February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019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8:00</a:t>
                      </a:r>
                      <a:r>
                        <a:rPr sz="1000" spc="-8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AM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019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Esther C: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12-25;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Matthew</a:t>
                      </a:r>
                      <a:r>
                        <a:rPr sz="1000" spc="-4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7:7-12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ts val="1019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Soul of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Sherman &amp; Frances</a:t>
                      </a:r>
                      <a:r>
                        <a:rPr sz="1000" spc="-4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Smith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</a:tr>
              <a:tr h="153162">
                <a:tc>
                  <a:txBody>
                    <a:bodyPr/>
                    <a:lstStyle/>
                    <a:p>
                      <a:pPr marL="22225">
                        <a:lnSpc>
                          <a:spcPts val="1025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Friday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025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19</a:t>
                      </a:r>
                      <a:r>
                        <a:rPr sz="1000" spc="-10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February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025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8:00</a:t>
                      </a:r>
                      <a:r>
                        <a:rPr sz="1000" spc="-8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AM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1025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Ezekiel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18:21-28;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Matthew</a:t>
                      </a:r>
                      <a:r>
                        <a:rPr sz="1000" spc="-3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5:20-26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025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Soul of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Mary Ruth</a:t>
                      </a:r>
                      <a:r>
                        <a:rPr sz="1000" spc="-8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Elder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</a:tr>
              <a:tr h="153162">
                <a:tc>
                  <a:txBody>
                    <a:bodyPr/>
                    <a:lstStyle/>
                    <a:p>
                      <a:pPr marL="22225">
                        <a:lnSpc>
                          <a:spcPts val="1019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Friday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019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19</a:t>
                      </a:r>
                      <a:r>
                        <a:rPr sz="1000" spc="-10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February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1019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5:30</a:t>
                      </a:r>
                      <a:r>
                        <a:rPr sz="1000" spc="-9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PM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1019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Stations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of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the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Cross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&amp;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Holy</a:t>
                      </a:r>
                      <a:r>
                        <a:rPr sz="1000" spc="-3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Communion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</a:tr>
              <a:tr h="153162">
                <a:tc>
                  <a:txBody>
                    <a:bodyPr/>
                    <a:lstStyle/>
                    <a:p>
                      <a:pPr marL="22225">
                        <a:lnSpc>
                          <a:spcPts val="1025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Viernes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025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19</a:t>
                      </a:r>
                      <a:r>
                        <a:rPr sz="1000" spc="-9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Febrero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025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6:30</a:t>
                      </a:r>
                      <a:r>
                        <a:rPr sz="1000" spc="-9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PM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025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Via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Crucis y</a:t>
                      </a:r>
                      <a:r>
                        <a:rPr sz="1000" spc="-4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Comunión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</a:tr>
              <a:tr h="153162">
                <a:tc>
                  <a:txBody>
                    <a:bodyPr/>
                    <a:lstStyle/>
                    <a:p>
                      <a:pPr marL="22225">
                        <a:lnSpc>
                          <a:spcPts val="1019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Saturday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019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20</a:t>
                      </a:r>
                      <a:r>
                        <a:rPr sz="1000" spc="-10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February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019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Deuteronomy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26:16-19;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Matthew</a:t>
                      </a:r>
                      <a:r>
                        <a:rPr sz="1000" spc="-4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5:43-48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</a:tr>
              <a:tr h="153162">
                <a:tc>
                  <a:txBody>
                    <a:bodyPr/>
                    <a:lstStyle/>
                    <a:p>
                      <a:pPr marL="22225">
                        <a:lnSpc>
                          <a:spcPts val="1025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Saturday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025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20</a:t>
                      </a:r>
                      <a:r>
                        <a:rPr sz="1000" spc="-10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February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025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5:00</a:t>
                      </a:r>
                      <a:r>
                        <a:rPr sz="1000" spc="-9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PM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025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Second Sunday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of</a:t>
                      </a:r>
                      <a:r>
                        <a:rPr sz="1000" spc="-5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Lent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025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Souls of Cecil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&amp; Janet</a:t>
                      </a:r>
                      <a:r>
                        <a:rPr sz="1000" spc="-6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Crider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</a:tr>
              <a:tr h="153162">
                <a:tc>
                  <a:txBody>
                    <a:bodyPr/>
                    <a:lstStyle/>
                    <a:p>
                      <a:pPr marL="22225">
                        <a:lnSpc>
                          <a:spcPts val="1019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Sunday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019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21</a:t>
                      </a:r>
                      <a:r>
                        <a:rPr sz="1000" spc="-10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February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019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8:00</a:t>
                      </a:r>
                      <a:r>
                        <a:rPr sz="1000" spc="-8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AM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019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Genesis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15:5-18;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Ps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27; Philippians</a:t>
                      </a:r>
                      <a:r>
                        <a:rPr sz="1000" spc="-6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3:17-4:1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1019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Soul of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Jerry</a:t>
                      </a:r>
                      <a:r>
                        <a:rPr sz="1000" spc="-7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5" dirty="0">
                          <a:latin typeface="Palatino Linotype"/>
                          <a:cs typeface="Palatino Linotype"/>
                        </a:rPr>
                        <a:t>Wells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</a:tr>
              <a:tr h="149253">
                <a:tc>
                  <a:txBody>
                    <a:bodyPr/>
                    <a:lstStyle/>
                    <a:p>
                      <a:pPr marL="22225">
                        <a:lnSpc>
                          <a:spcPts val="1025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Sunday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025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21</a:t>
                      </a:r>
                      <a:r>
                        <a:rPr sz="1000" spc="-10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February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025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10:30</a:t>
                      </a:r>
                      <a:r>
                        <a:rPr sz="1000" spc="-9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AM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025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Luke</a:t>
                      </a:r>
                      <a:r>
                        <a:rPr sz="1000" spc="-9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9:28-36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ts val="1025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Soul of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Macon</a:t>
                      </a:r>
                      <a:r>
                        <a:rPr sz="1000" spc="-6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Clapp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</a:tr>
              <a:tr h="206854">
                <a:tc>
                  <a:txBody>
                    <a:bodyPr/>
                    <a:lstStyle/>
                    <a:p>
                      <a:pPr marL="22225">
                        <a:lnSpc>
                          <a:spcPts val="1050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Domingo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050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21</a:t>
                      </a:r>
                      <a:r>
                        <a:rPr sz="1000" spc="-9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Febrero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050"/>
                        </a:lnSpc>
                      </a:pPr>
                      <a:r>
                        <a:rPr sz="1000" dirty="0">
                          <a:latin typeface="Palatino Linotype"/>
                          <a:cs typeface="Palatino Linotype"/>
                        </a:rPr>
                        <a:t>12:30</a:t>
                      </a:r>
                      <a:r>
                        <a:rPr sz="1000" spc="-8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PM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7960">
                        <a:lnSpc>
                          <a:spcPts val="1050"/>
                        </a:lnSpc>
                      </a:pPr>
                      <a:r>
                        <a:rPr sz="1000" spc="155" dirty="0">
                          <a:latin typeface="Palatino Linotype"/>
                          <a:cs typeface="Palatino Linotype"/>
                        </a:rPr>
                        <a:t>2</a:t>
                      </a:r>
                      <a:r>
                        <a:rPr sz="1000" spc="155" dirty="0">
                          <a:latin typeface="Arial"/>
                          <a:cs typeface="Arial"/>
                        </a:rPr>
                        <a:t>"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Domingo del Tiempo de</a:t>
                      </a:r>
                      <a:r>
                        <a:rPr sz="1000" spc="-16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Cuaresma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745">
                        <a:lnSpc>
                          <a:spcPts val="1050"/>
                        </a:lnSpc>
                      </a:pP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Para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los</a:t>
                      </a:r>
                      <a:r>
                        <a:rPr sz="1000" spc="-9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Feligreses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181860" y="5403088"/>
            <a:ext cx="3403600" cy="191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5" dirty="0">
                <a:latin typeface="Palatino Linotype"/>
                <a:cs typeface="Palatino Linotype"/>
              </a:rPr>
              <a:t>O</a:t>
            </a:r>
            <a:r>
              <a:rPr sz="900" b="1" spc="-15" dirty="0">
                <a:latin typeface="Palatino Linotype"/>
                <a:cs typeface="Palatino Linotype"/>
              </a:rPr>
              <a:t>UR </a:t>
            </a:r>
            <a:r>
              <a:rPr sz="1100" b="1" spc="-20" dirty="0">
                <a:latin typeface="Palatino Linotype"/>
                <a:cs typeface="Palatino Linotype"/>
              </a:rPr>
              <a:t>L</a:t>
            </a:r>
            <a:r>
              <a:rPr sz="900" b="1" spc="-20" dirty="0">
                <a:latin typeface="Palatino Linotype"/>
                <a:cs typeface="Palatino Linotype"/>
              </a:rPr>
              <a:t>ITURGICAL </a:t>
            </a:r>
            <a:r>
              <a:rPr sz="1100" b="1" spc="-20" dirty="0">
                <a:latin typeface="Palatino Linotype"/>
                <a:cs typeface="Palatino Linotype"/>
              </a:rPr>
              <a:t>S</a:t>
            </a:r>
            <a:r>
              <a:rPr sz="900" b="1" spc="-20" dirty="0">
                <a:latin typeface="Palatino Linotype"/>
                <a:cs typeface="Palatino Linotype"/>
              </a:rPr>
              <a:t>TEWARDSHIP  </a:t>
            </a:r>
            <a:r>
              <a:rPr sz="1100" b="1" spc="-5" dirty="0">
                <a:latin typeface="Palatino Linotype"/>
                <a:cs typeface="Palatino Linotype"/>
              </a:rPr>
              <a:t>– 20-21 </a:t>
            </a:r>
            <a:r>
              <a:rPr sz="1100" b="1" spc="-20" dirty="0">
                <a:latin typeface="Palatino Linotype"/>
                <a:cs typeface="Palatino Linotype"/>
              </a:rPr>
              <a:t>F</a:t>
            </a:r>
            <a:r>
              <a:rPr sz="900" b="1" spc="-20" dirty="0">
                <a:latin typeface="Palatino Linotype"/>
                <a:cs typeface="Palatino Linotype"/>
              </a:rPr>
              <a:t>EBRUARY</a:t>
            </a:r>
            <a:r>
              <a:rPr sz="900" b="1" spc="-75" dirty="0">
                <a:latin typeface="Palatino Linotype"/>
                <a:cs typeface="Palatino Linotype"/>
              </a:rPr>
              <a:t> </a:t>
            </a:r>
            <a:r>
              <a:rPr sz="1100" b="1" spc="-5" dirty="0">
                <a:latin typeface="Palatino Linotype"/>
                <a:cs typeface="Palatino Linotype"/>
              </a:rPr>
              <a:t>2016</a:t>
            </a:r>
            <a:endParaRPr sz="1100">
              <a:latin typeface="Palatino Linotype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9700" y="5595620"/>
            <a:ext cx="2644775" cy="175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spc="-5" dirty="0">
                <a:latin typeface="Palatino Linotype"/>
                <a:cs typeface="Palatino Linotype"/>
              </a:rPr>
              <a:t>Extraordinary </a:t>
            </a:r>
            <a:r>
              <a:rPr sz="1000" b="1" u="sng" dirty="0">
                <a:latin typeface="Palatino Linotype"/>
                <a:cs typeface="Palatino Linotype"/>
              </a:rPr>
              <a:t>Ministers </a:t>
            </a:r>
            <a:r>
              <a:rPr sz="1000" b="1" u="sng" spc="-5" dirty="0">
                <a:latin typeface="Palatino Linotype"/>
                <a:cs typeface="Palatino Linotype"/>
              </a:rPr>
              <a:t>of Holy</a:t>
            </a:r>
            <a:r>
              <a:rPr sz="1000" b="1" u="sng" spc="-15" dirty="0">
                <a:latin typeface="Palatino Linotype"/>
                <a:cs typeface="Palatino Linotype"/>
              </a:rPr>
              <a:t> </a:t>
            </a:r>
            <a:r>
              <a:rPr sz="1000" b="1" u="sng" spc="-5" dirty="0">
                <a:latin typeface="Palatino Linotype"/>
                <a:cs typeface="Palatino Linotype"/>
              </a:rPr>
              <a:t>Communion</a:t>
            </a:r>
            <a:endParaRPr sz="1000">
              <a:latin typeface="Palatino Linotype"/>
              <a:cs typeface="Palatino Linotyp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9700" y="5749544"/>
            <a:ext cx="571500" cy="481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latin typeface="Palatino Linotype"/>
                <a:cs typeface="Palatino Linotype"/>
              </a:rPr>
              <a:t>5:00</a:t>
            </a:r>
            <a:r>
              <a:rPr sz="1000" b="1" spc="-90" dirty="0">
                <a:latin typeface="Palatino Linotype"/>
                <a:cs typeface="Palatino Linotype"/>
              </a:rPr>
              <a:t> </a:t>
            </a:r>
            <a:r>
              <a:rPr sz="1000" b="1" spc="-5" dirty="0">
                <a:latin typeface="Palatino Linotype"/>
                <a:cs typeface="Palatino Linotype"/>
              </a:rPr>
              <a:t>PM</a:t>
            </a:r>
            <a:endParaRPr sz="10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sz="1000" b="1" dirty="0">
                <a:latin typeface="Palatino Linotype"/>
                <a:cs typeface="Palatino Linotype"/>
              </a:rPr>
              <a:t>8:00</a:t>
            </a:r>
            <a:r>
              <a:rPr sz="1000" b="1" spc="-85" dirty="0">
                <a:latin typeface="Palatino Linotype"/>
                <a:cs typeface="Palatino Linotype"/>
              </a:rPr>
              <a:t> </a:t>
            </a:r>
            <a:r>
              <a:rPr sz="1000" b="1" spc="-5" dirty="0">
                <a:latin typeface="Palatino Linotype"/>
                <a:cs typeface="Palatino Linotype"/>
              </a:rPr>
              <a:t>AM</a:t>
            </a:r>
            <a:endParaRPr sz="10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000" b="1" dirty="0">
                <a:latin typeface="Palatino Linotype"/>
                <a:cs typeface="Palatino Linotype"/>
              </a:rPr>
              <a:t>10:30</a:t>
            </a:r>
            <a:r>
              <a:rPr sz="1000" b="1" spc="-85" dirty="0">
                <a:latin typeface="Palatino Linotype"/>
                <a:cs typeface="Palatino Linotype"/>
              </a:rPr>
              <a:t> </a:t>
            </a:r>
            <a:r>
              <a:rPr sz="1000" b="1" spc="-5" dirty="0">
                <a:latin typeface="Palatino Linotype"/>
                <a:cs typeface="Palatino Linotype"/>
              </a:rPr>
              <a:t>AM</a:t>
            </a:r>
            <a:endParaRPr sz="1000">
              <a:latin typeface="Palatino Linotype"/>
              <a:cs typeface="Palatino Linotyp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53338" y="5748782"/>
            <a:ext cx="160845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>
              <a:lnSpc>
                <a:spcPct val="100499"/>
              </a:lnSpc>
            </a:pPr>
            <a:r>
              <a:rPr sz="1000" dirty="0">
                <a:latin typeface="Palatino Linotype"/>
                <a:cs typeface="Palatino Linotype"/>
              </a:rPr>
              <a:t>Milton </a:t>
            </a:r>
            <a:r>
              <a:rPr sz="1000" spc="-5" dirty="0">
                <a:latin typeface="Palatino Linotype"/>
                <a:cs typeface="Palatino Linotype"/>
              </a:rPr>
              <a:t>Hicks; Rene Lamb  Christa Buck; Randall Cruse  Donald True; Nancy</a:t>
            </a:r>
            <a:r>
              <a:rPr sz="1000" spc="-40" dirty="0">
                <a:latin typeface="Palatino Linotype"/>
                <a:cs typeface="Palatino Linotype"/>
              </a:rPr>
              <a:t> </a:t>
            </a:r>
            <a:r>
              <a:rPr sz="1000" dirty="0">
                <a:latin typeface="Palatino Linotype"/>
                <a:cs typeface="Palatino Linotype"/>
              </a:rPr>
              <a:t>Wilson</a:t>
            </a:r>
            <a:endParaRPr sz="1000">
              <a:latin typeface="Palatino Linotype"/>
              <a:cs typeface="Palatino Linotyp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9700" y="6362191"/>
            <a:ext cx="571500" cy="634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6995">
              <a:lnSpc>
                <a:spcPct val="100000"/>
              </a:lnSpc>
            </a:pPr>
            <a:r>
              <a:rPr sz="1000" b="1" u="sng" spc="-5" dirty="0">
                <a:latin typeface="Palatino Linotype"/>
                <a:cs typeface="Palatino Linotype"/>
              </a:rPr>
              <a:t>Re</a:t>
            </a:r>
            <a:r>
              <a:rPr sz="1000" b="1" u="sng" dirty="0">
                <a:latin typeface="Palatino Linotype"/>
                <a:cs typeface="Palatino Linotype"/>
              </a:rPr>
              <a:t>a</a:t>
            </a:r>
            <a:r>
              <a:rPr sz="1000" b="1" u="sng" spc="-5" dirty="0">
                <a:latin typeface="Palatino Linotype"/>
                <a:cs typeface="Palatino Linotype"/>
              </a:rPr>
              <a:t>de</a:t>
            </a:r>
            <a:r>
              <a:rPr sz="1000" b="1" u="sng" spc="-15" dirty="0">
                <a:latin typeface="Palatino Linotype"/>
                <a:cs typeface="Palatino Linotype"/>
              </a:rPr>
              <a:t>r</a:t>
            </a:r>
            <a:r>
              <a:rPr sz="1000" b="1" u="sng" spc="-5" dirty="0">
                <a:latin typeface="Palatino Linotype"/>
                <a:cs typeface="Palatino Linotype"/>
              </a:rPr>
              <a:t>s </a:t>
            </a:r>
            <a:r>
              <a:rPr sz="1000" b="1" spc="-5" dirty="0">
                <a:latin typeface="Palatino Linotype"/>
                <a:cs typeface="Palatino Linotype"/>
              </a:rPr>
              <a:t> </a:t>
            </a:r>
            <a:r>
              <a:rPr sz="1000" b="1" dirty="0">
                <a:latin typeface="Palatino Linotype"/>
                <a:cs typeface="Palatino Linotype"/>
              </a:rPr>
              <a:t>5:00</a:t>
            </a:r>
            <a:r>
              <a:rPr sz="1000" b="1" spc="-90" dirty="0">
                <a:latin typeface="Palatino Linotype"/>
                <a:cs typeface="Palatino Linotype"/>
              </a:rPr>
              <a:t> </a:t>
            </a:r>
            <a:r>
              <a:rPr sz="1000" b="1" spc="-5" dirty="0">
                <a:latin typeface="Palatino Linotype"/>
                <a:cs typeface="Palatino Linotype"/>
              </a:rPr>
              <a:t>PM</a:t>
            </a:r>
            <a:endParaRPr sz="10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000" b="1" dirty="0">
                <a:latin typeface="Palatino Linotype"/>
                <a:cs typeface="Palatino Linotype"/>
              </a:rPr>
              <a:t>8:00</a:t>
            </a:r>
            <a:r>
              <a:rPr sz="1000" b="1" spc="-85" dirty="0">
                <a:latin typeface="Palatino Linotype"/>
                <a:cs typeface="Palatino Linotype"/>
              </a:rPr>
              <a:t> </a:t>
            </a:r>
            <a:r>
              <a:rPr sz="1000" b="1" spc="-5" dirty="0">
                <a:latin typeface="Palatino Linotype"/>
                <a:cs typeface="Palatino Linotype"/>
              </a:rPr>
              <a:t>AM</a:t>
            </a:r>
            <a:endParaRPr sz="10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sz="1000" b="1" dirty="0">
                <a:latin typeface="Palatino Linotype"/>
                <a:cs typeface="Palatino Linotype"/>
              </a:rPr>
              <a:t>10:30</a:t>
            </a:r>
            <a:r>
              <a:rPr sz="1000" b="1" spc="-85" dirty="0">
                <a:latin typeface="Palatino Linotype"/>
                <a:cs typeface="Palatino Linotype"/>
              </a:rPr>
              <a:t> </a:t>
            </a:r>
            <a:r>
              <a:rPr sz="1000" b="1" spc="-5" dirty="0">
                <a:latin typeface="Palatino Linotype"/>
                <a:cs typeface="Palatino Linotype"/>
              </a:rPr>
              <a:t>AM</a:t>
            </a:r>
            <a:endParaRPr sz="1000">
              <a:latin typeface="Palatino Linotype"/>
              <a:cs typeface="Palatino Linotyp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53338" y="6514591"/>
            <a:ext cx="1803400" cy="481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35">
              <a:lnSpc>
                <a:spcPct val="100000"/>
              </a:lnSpc>
            </a:pPr>
            <a:r>
              <a:rPr sz="1000" spc="-10" dirty="0">
                <a:latin typeface="Palatino Linotype"/>
                <a:cs typeface="Palatino Linotype"/>
              </a:rPr>
              <a:t>Barbara</a:t>
            </a:r>
            <a:r>
              <a:rPr sz="1000" spc="-55" dirty="0">
                <a:latin typeface="Palatino Linotype"/>
                <a:cs typeface="Palatino Linotype"/>
              </a:rPr>
              <a:t> </a:t>
            </a:r>
            <a:r>
              <a:rPr sz="1000" spc="-5" dirty="0">
                <a:latin typeface="Palatino Linotype"/>
                <a:cs typeface="Palatino Linotype"/>
              </a:rPr>
              <a:t>Koonce</a:t>
            </a:r>
            <a:endParaRPr sz="1000">
              <a:latin typeface="Palatino Linotype"/>
              <a:cs typeface="Palatino Linotype"/>
            </a:endParaRPr>
          </a:p>
          <a:p>
            <a:pPr marL="13335" marR="5080" indent="-1270">
              <a:lnSpc>
                <a:spcPct val="100000"/>
              </a:lnSpc>
              <a:spcBef>
                <a:spcPts val="10"/>
              </a:spcBef>
            </a:pPr>
            <a:r>
              <a:rPr sz="1000" spc="-5" dirty="0">
                <a:latin typeface="Palatino Linotype"/>
                <a:cs typeface="Palatino Linotype"/>
              </a:rPr>
              <a:t>Brent Kimbler; Thomas Braxton  </a:t>
            </a:r>
            <a:r>
              <a:rPr sz="1000" dirty="0">
                <a:latin typeface="Palatino Linotype"/>
                <a:cs typeface="Palatino Linotype"/>
              </a:rPr>
              <a:t>Riley Willett; Chris</a:t>
            </a:r>
            <a:r>
              <a:rPr sz="1000" spc="-90" dirty="0">
                <a:latin typeface="Palatino Linotype"/>
                <a:cs typeface="Palatino Linotype"/>
              </a:rPr>
              <a:t> </a:t>
            </a:r>
            <a:r>
              <a:rPr sz="1000" spc="-5" dirty="0">
                <a:latin typeface="Palatino Linotype"/>
                <a:cs typeface="Palatino Linotype"/>
              </a:rPr>
              <a:t>Vogt</a:t>
            </a:r>
            <a:endParaRPr sz="1000">
              <a:latin typeface="Palatino Linotype"/>
              <a:cs typeface="Palatino Linotyp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9700" y="7125716"/>
            <a:ext cx="571500" cy="636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0805">
              <a:lnSpc>
                <a:spcPct val="101000"/>
              </a:lnSpc>
            </a:pPr>
            <a:r>
              <a:rPr sz="1000" b="1" u="sng" spc="-5" dirty="0">
                <a:latin typeface="Palatino Linotype"/>
                <a:cs typeface="Palatino Linotype"/>
              </a:rPr>
              <a:t>Servers  </a:t>
            </a:r>
            <a:r>
              <a:rPr sz="1000" b="1" dirty="0">
                <a:latin typeface="Palatino Linotype"/>
                <a:cs typeface="Palatino Linotype"/>
              </a:rPr>
              <a:t>5:00</a:t>
            </a:r>
            <a:r>
              <a:rPr sz="1000" b="1" spc="-90" dirty="0">
                <a:latin typeface="Palatino Linotype"/>
                <a:cs typeface="Palatino Linotype"/>
              </a:rPr>
              <a:t> </a:t>
            </a:r>
            <a:r>
              <a:rPr sz="1000" b="1" spc="-5" dirty="0">
                <a:latin typeface="Palatino Linotype"/>
                <a:cs typeface="Palatino Linotype"/>
              </a:rPr>
              <a:t>PM</a:t>
            </a:r>
            <a:endParaRPr sz="10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sz="1000" b="1" dirty="0">
                <a:latin typeface="Palatino Linotype"/>
                <a:cs typeface="Palatino Linotype"/>
              </a:rPr>
              <a:t>8:00</a:t>
            </a:r>
            <a:r>
              <a:rPr sz="1000" b="1" spc="-85" dirty="0">
                <a:latin typeface="Palatino Linotype"/>
                <a:cs typeface="Palatino Linotype"/>
              </a:rPr>
              <a:t> </a:t>
            </a:r>
            <a:r>
              <a:rPr sz="1000" b="1" spc="-5" dirty="0">
                <a:latin typeface="Palatino Linotype"/>
                <a:cs typeface="Palatino Linotype"/>
              </a:rPr>
              <a:t>AM</a:t>
            </a:r>
            <a:endParaRPr sz="10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000" b="1" dirty="0">
                <a:latin typeface="Palatino Linotype"/>
                <a:cs typeface="Palatino Linotype"/>
              </a:rPr>
              <a:t>10:30</a:t>
            </a:r>
            <a:r>
              <a:rPr sz="1000" b="1" spc="-85" dirty="0">
                <a:latin typeface="Palatino Linotype"/>
                <a:cs typeface="Palatino Linotype"/>
              </a:rPr>
              <a:t> </a:t>
            </a:r>
            <a:r>
              <a:rPr sz="1000" b="1" spc="-5" dirty="0">
                <a:latin typeface="Palatino Linotype"/>
                <a:cs typeface="Palatino Linotype"/>
              </a:rPr>
              <a:t>AM</a:t>
            </a:r>
            <a:endParaRPr sz="1000">
              <a:latin typeface="Palatino Linotype"/>
              <a:cs typeface="Palatino Linotyp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53338" y="7280402"/>
            <a:ext cx="81470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>
              <a:lnSpc>
                <a:spcPct val="100499"/>
              </a:lnSpc>
            </a:pPr>
            <a:r>
              <a:rPr sz="1000" spc="-5" dirty="0">
                <a:latin typeface="Palatino Linotype"/>
                <a:cs typeface="Palatino Linotype"/>
              </a:rPr>
              <a:t>Audrey</a:t>
            </a:r>
            <a:r>
              <a:rPr sz="1000" spc="-65" dirty="0">
                <a:latin typeface="Palatino Linotype"/>
                <a:cs typeface="Palatino Linotype"/>
              </a:rPr>
              <a:t> </a:t>
            </a:r>
            <a:r>
              <a:rPr sz="1000" spc="-5" dirty="0">
                <a:latin typeface="Palatino Linotype"/>
                <a:cs typeface="Palatino Linotype"/>
              </a:rPr>
              <a:t>Lamb  None  Madison</a:t>
            </a:r>
            <a:r>
              <a:rPr sz="1000" spc="-70" dirty="0">
                <a:latin typeface="Palatino Linotype"/>
                <a:cs typeface="Palatino Linotype"/>
              </a:rPr>
              <a:t> </a:t>
            </a:r>
            <a:r>
              <a:rPr sz="1000" spc="-5" dirty="0">
                <a:latin typeface="Palatino Linotype"/>
                <a:cs typeface="Palatino Linotype"/>
              </a:rPr>
              <a:t>Klar</a:t>
            </a:r>
            <a:endParaRPr sz="1000">
              <a:latin typeface="Palatino Linotype"/>
              <a:cs typeface="Palatino Linotyp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9700" y="7893811"/>
            <a:ext cx="1088390" cy="175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spc="-5" dirty="0">
                <a:latin typeface="Palatino Linotype"/>
                <a:cs typeface="Palatino Linotype"/>
              </a:rPr>
              <a:t>Collection</a:t>
            </a:r>
            <a:r>
              <a:rPr sz="1000" b="1" u="sng" spc="-55" dirty="0">
                <a:latin typeface="Palatino Linotype"/>
                <a:cs typeface="Palatino Linotype"/>
              </a:rPr>
              <a:t> </a:t>
            </a:r>
            <a:r>
              <a:rPr sz="1000" b="1" u="sng" dirty="0">
                <a:latin typeface="Palatino Linotype"/>
                <a:cs typeface="Palatino Linotype"/>
              </a:rPr>
              <a:t>Bearers</a:t>
            </a:r>
            <a:endParaRPr sz="1000">
              <a:latin typeface="Palatino Linotype"/>
              <a:cs typeface="Palatino Linotyp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9700" y="8046211"/>
            <a:ext cx="571500" cy="481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latin typeface="Palatino Linotype"/>
                <a:cs typeface="Palatino Linotype"/>
              </a:rPr>
              <a:t>5:00</a:t>
            </a:r>
            <a:r>
              <a:rPr sz="1000" b="1" spc="-90" dirty="0">
                <a:latin typeface="Palatino Linotype"/>
                <a:cs typeface="Palatino Linotype"/>
              </a:rPr>
              <a:t> </a:t>
            </a:r>
            <a:r>
              <a:rPr sz="1000" b="1" spc="-5" dirty="0">
                <a:latin typeface="Palatino Linotype"/>
                <a:cs typeface="Palatino Linotype"/>
              </a:rPr>
              <a:t>PM</a:t>
            </a:r>
            <a:endParaRPr sz="10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000" b="1" dirty="0">
                <a:latin typeface="Palatino Linotype"/>
                <a:cs typeface="Palatino Linotype"/>
              </a:rPr>
              <a:t>8:00</a:t>
            </a:r>
            <a:r>
              <a:rPr sz="1000" b="1" spc="-85" dirty="0">
                <a:latin typeface="Palatino Linotype"/>
                <a:cs typeface="Palatino Linotype"/>
              </a:rPr>
              <a:t> </a:t>
            </a:r>
            <a:r>
              <a:rPr sz="1000" b="1" spc="-5" dirty="0">
                <a:latin typeface="Palatino Linotype"/>
                <a:cs typeface="Palatino Linotype"/>
              </a:rPr>
              <a:t>AM</a:t>
            </a:r>
            <a:endParaRPr sz="10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sz="1000" b="1" dirty="0">
                <a:latin typeface="Palatino Linotype"/>
                <a:cs typeface="Palatino Linotype"/>
              </a:rPr>
              <a:t>10:30</a:t>
            </a:r>
            <a:r>
              <a:rPr sz="1000" b="1" spc="-85" dirty="0">
                <a:latin typeface="Palatino Linotype"/>
                <a:cs typeface="Palatino Linotype"/>
              </a:rPr>
              <a:t> </a:t>
            </a:r>
            <a:r>
              <a:rPr sz="1000" b="1" spc="-5" dirty="0">
                <a:latin typeface="Palatino Linotype"/>
                <a:cs typeface="Palatino Linotype"/>
              </a:rPr>
              <a:t>AM</a:t>
            </a:r>
            <a:endParaRPr sz="1000">
              <a:latin typeface="Palatino Linotype"/>
              <a:cs typeface="Palatino Linotyp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53338" y="8044688"/>
            <a:ext cx="1217295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98780" indent="635">
              <a:lnSpc>
                <a:spcPct val="101000"/>
              </a:lnSpc>
            </a:pPr>
            <a:r>
              <a:rPr sz="1000" spc="-5" dirty="0">
                <a:latin typeface="Palatino Linotype"/>
                <a:cs typeface="Palatino Linotype"/>
              </a:rPr>
              <a:t>Craig Carrico  Randall</a:t>
            </a:r>
            <a:r>
              <a:rPr sz="1000" spc="-80" dirty="0">
                <a:latin typeface="Palatino Linotype"/>
                <a:cs typeface="Palatino Linotype"/>
              </a:rPr>
              <a:t> </a:t>
            </a:r>
            <a:r>
              <a:rPr sz="1000" spc="-5" dirty="0">
                <a:latin typeface="Palatino Linotype"/>
                <a:cs typeface="Palatino Linotype"/>
              </a:rPr>
              <a:t>Cruse</a:t>
            </a:r>
            <a:endParaRPr sz="1000">
              <a:latin typeface="Palatino Linotype"/>
              <a:cs typeface="Palatino Linotype"/>
            </a:endParaRPr>
          </a:p>
          <a:p>
            <a:pPr marL="13335">
              <a:lnSpc>
                <a:spcPct val="100000"/>
              </a:lnSpc>
            </a:pPr>
            <a:r>
              <a:rPr sz="1000" spc="-5" dirty="0">
                <a:latin typeface="Palatino Linotype"/>
                <a:cs typeface="Palatino Linotype"/>
              </a:rPr>
              <a:t>Neal &amp; Grace</a:t>
            </a:r>
            <a:r>
              <a:rPr sz="1000" spc="-55" dirty="0">
                <a:latin typeface="Palatino Linotype"/>
                <a:cs typeface="Palatino Linotype"/>
              </a:rPr>
              <a:t> </a:t>
            </a:r>
            <a:r>
              <a:rPr sz="1000" spc="-5" dirty="0">
                <a:latin typeface="Palatino Linotype"/>
                <a:cs typeface="Palatino Linotype"/>
              </a:rPr>
              <a:t>Durbin</a:t>
            </a:r>
            <a:endParaRPr sz="1000">
              <a:latin typeface="Palatino Linotype"/>
              <a:cs typeface="Palatino Linotyp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02100" y="5594096"/>
            <a:ext cx="538480" cy="636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9055">
              <a:lnSpc>
                <a:spcPct val="101000"/>
              </a:lnSpc>
            </a:pPr>
            <a:r>
              <a:rPr sz="1000" b="1" u="sng" dirty="0">
                <a:latin typeface="Palatino Linotype"/>
                <a:cs typeface="Palatino Linotype"/>
              </a:rPr>
              <a:t>Ushers  </a:t>
            </a:r>
            <a:r>
              <a:rPr sz="1000" b="1" dirty="0">
                <a:latin typeface="Palatino Linotype"/>
                <a:cs typeface="Palatino Linotype"/>
              </a:rPr>
              <a:t>5:00</a:t>
            </a:r>
            <a:r>
              <a:rPr sz="1000" b="1" spc="-100" dirty="0">
                <a:latin typeface="Palatino Linotype"/>
                <a:cs typeface="Palatino Linotype"/>
              </a:rPr>
              <a:t> </a:t>
            </a:r>
            <a:r>
              <a:rPr sz="1000" b="1" spc="-5" dirty="0">
                <a:latin typeface="Palatino Linotype"/>
                <a:cs typeface="Palatino Linotype"/>
              </a:rPr>
              <a:t>PM</a:t>
            </a:r>
            <a:endParaRPr sz="10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sz="1000" b="1" dirty="0">
                <a:latin typeface="Palatino Linotype"/>
                <a:cs typeface="Palatino Linotype"/>
              </a:rPr>
              <a:t>8:00</a:t>
            </a:r>
            <a:r>
              <a:rPr sz="1000" b="1" spc="-95" dirty="0">
                <a:latin typeface="Palatino Linotype"/>
                <a:cs typeface="Palatino Linotype"/>
              </a:rPr>
              <a:t> </a:t>
            </a:r>
            <a:r>
              <a:rPr sz="1000" b="1" spc="-5" dirty="0">
                <a:latin typeface="Palatino Linotype"/>
                <a:cs typeface="Palatino Linotype"/>
              </a:rPr>
              <a:t>AM</a:t>
            </a:r>
            <a:endParaRPr sz="10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000" b="1" dirty="0">
                <a:latin typeface="Palatino Linotype"/>
                <a:cs typeface="Palatino Linotype"/>
              </a:rPr>
              <a:t>10</a:t>
            </a:r>
            <a:r>
              <a:rPr sz="1000" b="1" spc="-5" dirty="0">
                <a:latin typeface="Palatino Linotype"/>
                <a:cs typeface="Palatino Linotype"/>
              </a:rPr>
              <a:t>:</a:t>
            </a:r>
            <a:r>
              <a:rPr sz="1000" b="1" dirty="0">
                <a:latin typeface="Palatino Linotype"/>
                <a:cs typeface="Palatino Linotype"/>
              </a:rPr>
              <a:t>30</a:t>
            </a:r>
            <a:r>
              <a:rPr sz="1000" b="1" spc="-5" dirty="0">
                <a:latin typeface="Palatino Linotype"/>
                <a:cs typeface="Palatino Linotype"/>
              </a:rPr>
              <a:t>AM</a:t>
            </a:r>
            <a:endParaRPr sz="1000">
              <a:latin typeface="Palatino Linotype"/>
              <a:cs typeface="Palatino Linotyp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15738" y="5749544"/>
            <a:ext cx="2435860" cy="478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6835">
              <a:lnSpc>
                <a:spcPct val="100000"/>
              </a:lnSpc>
            </a:pPr>
            <a:r>
              <a:rPr sz="1000" spc="-5" dirty="0">
                <a:latin typeface="Palatino Linotype"/>
                <a:cs typeface="Palatino Linotype"/>
              </a:rPr>
              <a:t>ML </a:t>
            </a:r>
            <a:r>
              <a:rPr sz="1000" dirty="0">
                <a:latin typeface="Palatino Linotype"/>
                <a:cs typeface="Palatino Linotype"/>
              </a:rPr>
              <a:t>Dickerson; </a:t>
            </a:r>
            <a:r>
              <a:rPr sz="1000" spc="-5" dirty="0">
                <a:latin typeface="Palatino Linotype"/>
                <a:cs typeface="Palatino Linotype"/>
              </a:rPr>
              <a:t>B Durbin; L </a:t>
            </a:r>
            <a:r>
              <a:rPr sz="1000" dirty="0">
                <a:latin typeface="Palatino Linotype"/>
                <a:cs typeface="Palatino Linotype"/>
              </a:rPr>
              <a:t>Isbell; </a:t>
            </a:r>
            <a:r>
              <a:rPr sz="1000" spc="-5" dirty="0">
                <a:latin typeface="Palatino Linotype"/>
                <a:cs typeface="Palatino Linotype"/>
              </a:rPr>
              <a:t>D</a:t>
            </a:r>
            <a:r>
              <a:rPr sz="1000" spc="-55" dirty="0">
                <a:latin typeface="Palatino Linotype"/>
                <a:cs typeface="Palatino Linotype"/>
              </a:rPr>
              <a:t> </a:t>
            </a:r>
            <a:r>
              <a:rPr sz="1000" dirty="0">
                <a:latin typeface="Palatino Linotype"/>
                <a:cs typeface="Palatino Linotype"/>
              </a:rPr>
              <a:t>Toon  </a:t>
            </a:r>
            <a:r>
              <a:rPr sz="1000" spc="-5" dirty="0">
                <a:latin typeface="Palatino Linotype"/>
                <a:cs typeface="Palatino Linotype"/>
              </a:rPr>
              <a:t>H Carr; T </a:t>
            </a:r>
            <a:r>
              <a:rPr sz="1000" dirty="0">
                <a:latin typeface="Palatino Linotype"/>
                <a:cs typeface="Palatino Linotype"/>
              </a:rPr>
              <a:t>Cash; </a:t>
            </a:r>
            <a:r>
              <a:rPr sz="1000" spc="-5" dirty="0">
                <a:latin typeface="Palatino Linotype"/>
                <a:cs typeface="Palatino Linotype"/>
              </a:rPr>
              <a:t>J </a:t>
            </a:r>
            <a:r>
              <a:rPr sz="1000" dirty="0">
                <a:latin typeface="Palatino Linotype"/>
                <a:cs typeface="Palatino Linotype"/>
              </a:rPr>
              <a:t>Elliott; </a:t>
            </a:r>
            <a:r>
              <a:rPr sz="1000" spc="-5" dirty="0">
                <a:latin typeface="Palatino Linotype"/>
                <a:cs typeface="Palatino Linotype"/>
              </a:rPr>
              <a:t>D</a:t>
            </a:r>
            <a:r>
              <a:rPr sz="1000" spc="-50" dirty="0">
                <a:latin typeface="Palatino Linotype"/>
                <a:cs typeface="Palatino Linotype"/>
              </a:rPr>
              <a:t> </a:t>
            </a:r>
            <a:r>
              <a:rPr sz="1000" spc="-5" dirty="0">
                <a:latin typeface="Palatino Linotype"/>
                <a:cs typeface="Palatino Linotype"/>
              </a:rPr>
              <a:t>Hargrove</a:t>
            </a:r>
            <a:endParaRPr sz="10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latin typeface="Palatino Linotype"/>
                <a:cs typeface="Palatino Linotype"/>
              </a:rPr>
              <a:t>J Alexander; T Ballard; B Morril; M</a:t>
            </a:r>
            <a:r>
              <a:rPr sz="900" spc="-5" dirty="0">
                <a:latin typeface="Palatino Linotype"/>
                <a:cs typeface="Palatino Linotype"/>
              </a:rPr>
              <a:t> Wooldridge</a:t>
            </a:r>
            <a:endParaRPr sz="900">
              <a:latin typeface="Palatino Linotype"/>
              <a:cs typeface="Palatino Linotyp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02100" y="6362191"/>
            <a:ext cx="1113790" cy="175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spc="-5" dirty="0">
                <a:latin typeface="Palatino Linotype"/>
                <a:cs typeface="Palatino Linotype"/>
              </a:rPr>
              <a:t>Musicians/Cantors</a:t>
            </a:r>
            <a:endParaRPr sz="1000">
              <a:latin typeface="Palatino Linotype"/>
              <a:cs typeface="Palatino Linotyp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02100" y="6514591"/>
            <a:ext cx="570230" cy="481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latin typeface="Palatino Linotype"/>
                <a:cs typeface="Palatino Linotype"/>
              </a:rPr>
              <a:t>5:00</a:t>
            </a:r>
            <a:r>
              <a:rPr sz="1000" b="1" spc="-100" dirty="0">
                <a:latin typeface="Palatino Linotype"/>
                <a:cs typeface="Palatino Linotype"/>
              </a:rPr>
              <a:t> </a:t>
            </a:r>
            <a:r>
              <a:rPr sz="1000" b="1" spc="-5" dirty="0">
                <a:latin typeface="Palatino Linotype"/>
                <a:cs typeface="Palatino Linotype"/>
              </a:rPr>
              <a:t>PM</a:t>
            </a:r>
            <a:endParaRPr sz="10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000" b="1" dirty="0">
                <a:latin typeface="Palatino Linotype"/>
                <a:cs typeface="Palatino Linotype"/>
              </a:rPr>
              <a:t>8:00</a:t>
            </a:r>
            <a:r>
              <a:rPr sz="1000" b="1" spc="-95" dirty="0">
                <a:latin typeface="Palatino Linotype"/>
                <a:cs typeface="Palatino Linotype"/>
              </a:rPr>
              <a:t> </a:t>
            </a:r>
            <a:r>
              <a:rPr sz="1000" b="1" spc="-5" dirty="0">
                <a:latin typeface="Palatino Linotype"/>
                <a:cs typeface="Palatino Linotype"/>
              </a:rPr>
              <a:t>AM</a:t>
            </a:r>
            <a:endParaRPr sz="10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sz="1000" b="1" dirty="0">
                <a:latin typeface="Palatino Linotype"/>
                <a:cs typeface="Palatino Linotype"/>
              </a:rPr>
              <a:t>10:30</a:t>
            </a:r>
            <a:r>
              <a:rPr sz="1000" b="1" spc="-90" dirty="0">
                <a:latin typeface="Palatino Linotype"/>
                <a:cs typeface="Palatino Linotype"/>
              </a:rPr>
              <a:t> </a:t>
            </a:r>
            <a:r>
              <a:rPr sz="1000" b="1" spc="-5" dirty="0">
                <a:latin typeface="Palatino Linotype"/>
                <a:cs typeface="Palatino Linotype"/>
              </a:rPr>
              <a:t>AM</a:t>
            </a:r>
            <a:endParaRPr sz="1000">
              <a:latin typeface="Palatino Linotype"/>
              <a:cs typeface="Palatino Linotyp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14976" y="6513829"/>
            <a:ext cx="181673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499"/>
              </a:lnSpc>
            </a:pPr>
            <a:r>
              <a:rPr sz="1000" spc="-5" dirty="0">
                <a:latin typeface="Palatino Linotype"/>
                <a:cs typeface="Palatino Linotype"/>
              </a:rPr>
              <a:t>Michael Skinner; Diane Hayden  Michael Skinner; Diane Hayden  Michael Skinner; Diane</a:t>
            </a:r>
            <a:r>
              <a:rPr sz="1000" spc="-15" dirty="0">
                <a:latin typeface="Palatino Linotype"/>
                <a:cs typeface="Palatino Linotype"/>
              </a:rPr>
              <a:t> </a:t>
            </a:r>
            <a:r>
              <a:rPr sz="1000" spc="-5" dirty="0">
                <a:latin typeface="Palatino Linotype"/>
                <a:cs typeface="Palatino Linotype"/>
              </a:rPr>
              <a:t>Hayden</a:t>
            </a:r>
            <a:endParaRPr sz="1000">
              <a:latin typeface="Palatino Linotype"/>
              <a:cs typeface="Palatino Linotyp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02100" y="7125716"/>
            <a:ext cx="1141095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000"/>
              </a:lnSpc>
              <a:tabLst>
                <a:tab pos="1116965" algn="l"/>
              </a:tabLst>
            </a:pPr>
            <a:r>
              <a:rPr sz="1000" b="1" u="sng" spc="-5" dirty="0">
                <a:latin typeface="Palatino Linotype"/>
                <a:cs typeface="Palatino Linotype"/>
              </a:rPr>
              <a:t>Vocations</a:t>
            </a:r>
            <a:r>
              <a:rPr sz="1000" b="1" u="sng" spc="-45" dirty="0">
                <a:latin typeface="Palatino Linotype"/>
                <a:cs typeface="Palatino Linotype"/>
              </a:rPr>
              <a:t> </a:t>
            </a:r>
            <a:r>
              <a:rPr sz="1000" b="1" u="sng" spc="-5" dirty="0">
                <a:latin typeface="Palatino Linotype"/>
                <a:cs typeface="Palatino Linotype"/>
              </a:rPr>
              <a:t>Crucifix </a:t>
            </a:r>
            <a:r>
              <a:rPr sz="1000" b="1" u="sng" dirty="0">
                <a:latin typeface="Palatino Linotype"/>
                <a:cs typeface="Palatino Linotype"/>
              </a:rPr>
              <a:t>	</a:t>
            </a:r>
            <a:r>
              <a:rPr sz="1000" b="1" u="sng" spc="-165" dirty="0">
                <a:latin typeface="Palatino Linotype"/>
                <a:cs typeface="Palatino Linotype"/>
              </a:rPr>
              <a:t> </a:t>
            </a:r>
            <a:r>
              <a:rPr sz="1000" b="1" dirty="0">
                <a:latin typeface="Palatino Linotype"/>
                <a:cs typeface="Palatino Linotype"/>
              </a:rPr>
              <a:t> 14</a:t>
            </a:r>
            <a:r>
              <a:rPr sz="1000" b="1" spc="-70" dirty="0">
                <a:latin typeface="Palatino Linotype"/>
                <a:cs typeface="Palatino Linotype"/>
              </a:rPr>
              <a:t> </a:t>
            </a:r>
            <a:r>
              <a:rPr sz="1000" b="1" spc="-5" dirty="0">
                <a:latin typeface="Palatino Linotype"/>
                <a:cs typeface="Palatino Linotype"/>
              </a:rPr>
              <a:t>February</a:t>
            </a:r>
            <a:endParaRPr sz="100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sz="1000" b="1" dirty="0">
                <a:latin typeface="Palatino Linotype"/>
                <a:cs typeface="Palatino Linotype"/>
              </a:rPr>
              <a:t>21</a:t>
            </a:r>
            <a:r>
              <a:rPr sz="1000" b="1" spc="-70" dirty="0">
                <a:latin typeface="Palatino Linotype"/>
                <a:cs typeface="Palatino Linotype"/>
              </a:rPr>
              <a:t> </a:t>
            </a:r>
            <a:r>
              <a:rPr sz="1000" b="1" spc="-5" dirty="0">
                <a:latin typeface="Palatino Linotype"/>
                <a:cs typeface="Palatino Linotype"/>
              </a:rPr>
              <a:t>February</a:t>
            </a:r>
            <a:endParaRPr sz="1000">
              <a:latin typeface="Palatino Linotype"/>
              <a:cs typeface="Palatino Linotyp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72938" y="7281164"/>
            <a:ext cx="703580" cy="327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5" dirty="0">
                <a:latin typeface="Palatino Linotype"/>
                <a:cs typeface="Palatino Linotype"/>
              </a:rPr>
              <a:t>Mike Cash  Mary</a:t>
            </a:r>
            <a:r>
              <a:rPr sz="1000" spc="-85" dirty="0">
                <a:latin typeface="Palatino Linotype"/>
                <a:cs typeface="Palatino Linotype"/>
              </a:rPr>
              <a:t> </a:t>
            </a:r>
            <a:r>
              <a:rPr sz="1000" spc="-5" dirty="0">
                <a:latin typeface="Palatino Linotype"/>
                <a:cs typeface="Palatino Linotype"/>
              </a:rPr>
              <a:t>Clapp</a:t>
            </a:r>
            <a:endParaRPr sz="1000">
              <a:latin typeface="Palatino Linotype"/>
              <a:cs typeface="Palatino Linotyp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02100" y="7739888"/>
            <a:ext cx="3271520" cy="481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u="sng" spc="-5" dirty="0">
                <a:latin typeface="Palatino Linotype"/>
                <a:cs typeface="Palatino Linotype"/>
              </a:rPr>
              <a:t>Church </a:t>
            </a:r>
            <a:r>
              <a:rPr sz="1000" b="1" u="sng" dirty="0">
                <a:latin typeface="Palatino Linotype"/>
                <a:cs typeface="Palatino Linotype"/>
              </a:rPr>
              <a:t>Cleaners  </a:t>
            </a:r>
            <a:r>
              <a:rPr sz="1000" b="1" spc="-5" dirty="0">
                <a:latin typeface="Palatino Linotype"/>
                <a:cs typeface="Palatino Linotype"/>
              </a:rPr>
              <a:t>– </a:t>
            </a:r>
            <a:r>
              <a:rPr sz="1000" spc="-5" dirty="0">
                <a:latin typeface="Palatino Linotype"/>
                <a:cs typeface="Palatino Linotype"/>
              </a:rPr>
              <a:t>27 February </a:t>
            </a:r>
            <a:r>
              <a:rPr sz="1000" dirty="0">
                <a:latin typeface="Palatino Linotype"/>
                <a:cs typeface="Palatino Linotype"/>
              </a:rPr>
              <a:t>2016 </a:t>
            </a:r>
            <a:r>
              <a:rPr sz="1000" spc="-5" dirty="0">
                <a:latin typeface="Palatino Linotype"/>
                <a:cs typeface="Palatino Linotype"/>
              </a:rPr>
              <a:t>– </a:t>
            </a:r>
            <a:r>
              <a:rPr sz="1000" dirty="0">
                <a:latin typeface="Palatino Linotype"/>
                <a:cs typeface="Palatino Linotype"/>
              </a:rPr>
              <a:t>Code</a:t>
            </a:r>
            <a:r>
              <a:rPr sz="1000" spc="-15" dirty="0">
                <a:latin typeface="Palatino Linotype"/>
                <a:cs typeface="Palatino Linotype"/>
              </a:rPr>
              <a:t> </a:t>
            </a:r>
            <a:r>
              <a:rPr sz="1000" dirty="0">
                <a:latin typeface="Palatino Linotype"/>
                <a:cs typeface="Palatino Linotype"/>
              </a:rPr>
              <a:t>2843</a:t>
            </a:r>
            <a:endParaRPr sz="1000">
              <a:latin typeface="Palatino Linotype"/>
              <a:cs typeface="Palatino Linotype"/>
            </a:endParaRPr>
          </a:p>
          <a:p>
            <a:pPr marL="12700" marR="5080">
              <a:lnSpc>
                <a:spcPct val="100000"/>
              </a:lnSpc>
              <a:spcBef>
                <a:spcPts val="10"/>
              </a:spcBef>
            </a:pPr>
            <a:r>
              <a:rPr sz="1000" spc="-5" dirty="0">
                <a:latin typeface="Palatino Linotype"/>
                <a:cs typeface="Palatino Linotype"/>
              </a:rPr>
              <a:t>Nancy </a:t>
            </a:r>
            <a:r>
              <a:rPr sz="1000" dirty="0">
                <a:latin typeface="Palatino Linotype"/>
                <a:cs typeface="Palatino Linotype"/>
              </a:rPr>
              <a:t>Elliott; Gloria </a:t>
            </a:r>
            <a:r>
              <a:rPr sz="1000" spc="-5" dirty="0">
                <a:latin typeface="Palatino Linotype"/>
                <a:cs typeface="Palatino Linotype"/>
              </a:rPr>
              <a:t>Gregory; Dorothy Harris; Emma Lee  Gordon</a:t>
            </a:r>
            <a:endParaRPr sz="1000">
              <a:latin typeface="Palatino Linotype"/>
              <a:cs typeface="Palatino Linotype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52400" y="5240273"/>
            <a:ext cx="7466330" cy="0"/>
          </a:xfrm>
          <a:custGeom>
            <a:avLst/>
            <a:gdLst/>
            <a:ahLst/>
            <a:cxnLst/>
            <a:rect l="l" t="t" r="r" b="b"/>
            <a:pathLst>
              <a:path w="7466330">
                <a:moveTo>
                  <a:pt x="0" y="0"/>
                </a:moveTo>
                <a:lnTo>
                  <a:pt x="7466076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27481" y="8704326"/>
            <a:ext cx="6914515" cy="718185"/>
          </a:xfrm>
          <a:prstGeom prst="rect">
            <a:avLst/>
          </a:prstGeom>
          <a:ln w="4571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27305" marR="15240" algn="just">
              <a:lnSpc>
                <a:spcPct val="93600"/>
              </a:lnSpc>
              <a:spcBef>
                <a:spcPts val="140"/>
              </a:spcBef>
            </a:pPr>
            <a:r>
              <a:rPr sz="1200" spc="-25" dirty="0">
                <a:latin typeface="Garamond"/>
                <a:cs typeface="Garamond"/>
              </a:rPr>
              <a:t>D</a:t>
            </a:r>
            <a:r>
              <a:rPr sz="1000" spc="-25" dirty="0">
                <a:latin typeface="Garamond"/>
                <a:cs typeface="Garamond"/>
              </a:rPr>
              <a:t>IOCESE OF </a:t>
            </a:r>
            <a:r>
              <a:rPr sz="1200" spc="-30" dirty="0">
                <a:latin typeface="Garamond"/>
                <a:cs typeface="Garamond"/>
              </a:rPr>
              <a:t>O</a:t>
            </a:r>
            <a:r>
              <a:rPr sz="1000" spc="-30" dirty="0">
                <a:latin typeface="Garamond"/>
                <a:cs typeface="Garamond"/>
              </a:rPr>
              <a:t>WENSBORO</a:t>
            </a:r>
            <a:r>
              <a:rPr sz="1200" spc="-30" dirty="0">
                <a:latin typeface="Garamond"/>
                <a:cs typeface="Garamond"/>
              </a:rPr>
              <a:t>, K</a:t>
            </a:r>
            <a:r>
              <a:rPr sz="1000" spc="-30" dirty="0">
                <a:latin typeface="Garamond"/>
                <a:cs typeface="Garamond"/>
              </a:rPr>
              <a:t>ENTUCKY </a:t>
            </a:r>
            <a:r>
              <a:rPr sz="1200" spc="-25" dirty="0">
                <a:latin typeface="Garamond"/>
                <a:cs typeface="Garamond"/>
              </a:rPr>
              <a:t>O</a:t>
            </a:r>
            <a:r>
              <a:rPr sz="1000" spc="-25" dirty="0">
                <a:latin typeface="Garamond"/>
                <a:cs typeface="Garamond"/>
              </a:rPr>
              <a:t>FFICE OF </a:t>
            </a:r>
            <a:r>
              <a:rPr sz="1200" spc="-15" dirty="0">
                <a:latin typeface="Garamond"/>
                <a:cs typeface="Garamond"/>
              </a:rPr>
              <a:t>S</a:t>
            </a:r>
            <a:r>
              <a:rPr sz="1000" spc="-15" dirty="0">
                <a:latin typeface="Garamond"/>
                <a:cs typeface="Garamond"/>
              </a:rPr>
              <a:t>AFE </a:t>
            </a:r>
            <a:r>
              <a:rPr sz="1200" spc="-30" dirty="0">
                <a:latin typeface="Garamond"/>
                <a:cs typeface="Garamond"/>
              </a:rPr>
              <a:t>E</a:t>
            </a:r>
            <a:r>
              <a:rPr sz="1000" spc="-30" dirty="0">
                <a:latin typeface="Garamond"/>
                <a:cs typeface="Garamond"/>
              </a:rPr>
              <a:t>NVIRONMENT </a:t>
            </a:r>
            <a:r>
              <a:rPr sz="1200" dirty="0">
                <a:latin typeface="Garamond"/>
                <a:cs typeface="Garamond"/>
              </a:rPr>
              <a:t>– </a:t>
            </a:r>
            <a:r>
              <a:rPr sz="1200" spc="-10" dirty="0">
                <a:latin typeface="Garamond"/>
                <a:cs typeface="Garamond"/>
              </a:rPr>
              <a:t>The </a:t>
            </a:r>
            <a:r>
              <a:rPr sz="1200" spc="-5" dirty="0">
                <a:latin typeface="Garamond"/>
                <a:cs typeface="Garamond"/>
              </a:rPr>
              <a:t>Diocese </a:t>
            </a:r>
            <a:r>
              <a:rPr sz="1200" dirty="0">
                <a:latin typeface="Garamond"/>
                <a:cs typeface="Garamond"/>
              </a:rPr>
              <a:t>of </a:t>
            </a:r>
            <a:r>
              <a:rPr sz="1200" spc="-5" dirty="0">
                <a:latin typeface="Garamond"/>
                <a:cs typeface="Garamond"/>
              </a:rPr>
              <a:t>Owensboro seeks </a:t>
            </a:r>
            <a:r>
              <a:rPr sz="1200" dirty="0">
                <a:latin typeface="Garamond"/>
                <a:cs typeface="Garamond"/>
              </a:rPr>
              <a:t>to  help all people who have been sexually abused by a </a:t>
            </a:r>
            <a:r>
              <a:rPr sz="1200" spc="-5" dirty="0">
                <a:latin typeface="Garamond"/>
                <a:cs typeface="Garamond"/>
              </a:rPr>
              <a:t>person </a:t>
            </a:r>
            <a:r>
              <a:rPr sz="1200" dirty="0">
                <a:latin typeface="Garamond"/>
                <a:cs typeface="Garamond"/>
              </a:rPr>
              <a:t>working for </a:t>
            </a:r>
            <a:r>
              <a:rPr sz="1200" spc="-5" dirty="0">
                <a:latin typeface="Garamond"/>
                <a:cs typeface="Garamond"/>
              </a:rPr>
              <a:t>the </a:t>
            </a:r>
            <a:r>
              <a:rPr sz="1200" dirty="0">
                <a:latin typeface="Garamond"/>
                <a:cs typeface="Garamond"/>
              </a:rPr>
              <a:t>Church. Copies of the policy with forms  to</a:t>
            </a:r>
            <a:r>
              <a:rPr sz="1200" spc="-45" dirty="0">
                <a:latin typeface="Garamond"/>
                <a:cs typeface="Garamond"/>
              </a:rPr>
              <a:t> </a:t>
            </a:r>
            <a:r>
              <a:rPr sz="1200" dirty="0">
                <a:latin typeface="Garamond"/>
                <a:cs typeface="Garamond"/>
              </a:rPr>
              <a:t>report</a:t>
            </a:r>
            <a:r>
              <a:rPr sz="1200" spc="-50" dirty="0">
                <a:latin typeface="Garamond"/>
                <a:cs typeface="Garamond"/>
              </a:rPr>
              <a:t> </a:t>
            </a:r>
            <a:r>
              <a:rPr sz="1200" dirty="0">
                <a:latin typeface="Garamond"/>
                <a:cs typeface="Garamond"/>
              </a:rPr>
              <a:t>an</a:t>
            </a:r>
            <a:r>
              <a:rPr sz="1200" spc="-40" dirty="0">
                <a:latin typeface="Garamond"/>
                <a:cs typeface="Garamond"/>
              </a:rPr>
              <a:t> </a:t>
            </a:r>
            <a:r>
              <a:rPr sz="1200" dirty="0">
                <a:latin typeface="Garamond"/>
                <a:cs typeface="Garamond"/>
              </a:rPr>
              <a:t>incident</a:t>
            </a:r>
            <a:r>
              <a:rPr sz="1200" spc="-35" dirty="0">
                <a:latin typeface="Garamond"/>
                <a:cs typeface="Garamond"/>
              </a:rPr>
              <a:t> </a:t>
            </a:r>
            <a:r>
              <a:rPr sz="1200" dirty="0">
                <a:latin typeface="Garamond"/>
                <a:cs typeface="Garamond"/>
              </a:rPr>
              <a:t>of</a:t>
            </a:r>
            <a:r>
              <a:rPr sz="1200" spc="-45" dirty="0">
                <a:latin typeface="Garamond"/>
                <a:cs typeface="Garamond"/>
              </a:rPr>
              <a:t> </a:t>
            </a:r>
            <a:r>
              <a:rPr sz="1200" spc="-5" dirty="0">
                <a:latin typeface="Garamond"/>
                <a:cs typeface="Garamond"/>
              </a:rPr>
              <a:t>abuse</a:t>
            </a:r>
            <a:r>
              <a:rPr sz="1200" spc="-40" dirty="0">
                <a:latin typeface="Garamond"/>
                <a:cs typeface="Garamond"/>
              </a:rPr>
              <a:t> </a:t>
            </a:r>
            <a:r>
              <a:rPr sz="1200" dirty="0">
                <a:latin typeface="Garamond"/>
                <a:cs typeface="Garamond"/>
              </a:rPr>
              <a:t>are</a:t>
            </a:r>
            <a:r>
              <a:rPr sz="1200" spc="-50" dirty="0">
                <a:latin typeface="Garamond"/>
                <a:cs typeface="Garamond"/>
              </a:rPr>
              <a:t> </a:t>
            </a:r>
            <a:r>
              <a:rPr sz="1200" dirty="0">
                <a:latin typeface="Garamond"/>
                <a:cs typeface="Garamond"/>
              </a:rPr>
              <a:t>available</a:t>
            </a:r>
            <a:r>
              <a:rPr sz="1200" spc="-35" dirty="0">
                <a:latin typeface="Garamond"/>
                <a:cs typeface="Garamond"/>
              </a:rPr>
              <a:t> </a:t>
            </a:r>
            <a:r>
              <a:rPr sz="1200" spc="-5" dirty="0">
                <a:latin typeface="Garamond"/>
                <a:cs typeface="Garamond"/>
              </a:rPr>
              <a:t>from</a:t>
            </a:r>
            <a:r>
              <a:rPr sz="1200" spc="-60" dirty="0">
                <a:latin typeface="Garamond"/>
                <a:cs typeface="Garamond"/>
              </a:rPr>
              <a:t> </a:t>
            </a:r>
            <a:r>
              <a:rPr sz="1200" dirty="0">
                <a:latin typeface="Garamond"/>
                <a:cs typeface="Garamond"/>
              </a:rPr>
              <a:t>the</a:t>
            </a:r>
            <a:r>
              <a:rPr sz="1200" spc="-55" dirty="0">
                <a:latin typeface="Garamond"/>
                <a:cs typeface="Garamond"/>
              </a:rPr>
              <a:t> </a:t>
            </a:r>
            <a:r>
              <a:rPr sz="1200" spc="-5" dirty="0">
                <a:latin typeface="Garamond"/>
                <a:cs typeface="Garamond"/>
              </a:rPr>
              <a:t>parish</a:t>
            </a:r>
            <a:r>
              <a:rPr sz="1200" spc="-55" dirty="0">
                <a:latin typeface="Garamond"/>
                <a:cs typeface="Garamond"/>
              </a:rPr>
              <a:t> </a:t>
            </a:r>
            <a:r>
              <a:rPr sz="1200" dirty="0">
                <a:latin typeface="Garamond"/>
                <a:cs typeface="Garamond"/>
              </a:rPr>
              <a:t>office</a:t>
            </a:r>
            <a:r>
              <a:rPr sz="1200" spc="-55" dirty="0">
                <a:latin typeface="Garamond"/>
                <a:cs typeface="Garamond"/>
              </a:rPr>
              <a:t> </a:t>
            </a:r>
            <a:r>
              <a:rPr sz="1200" dirty="0">
                <a:latin typeface="Garamond"/>
                <a:cs typeface="Garamond"/>
              </a:rPr>
              <a:t>or</a:t>
            </a:r>
            <a:r>
              <a:rPr sz="1200" spc="-50" dirty="0">
                <a:latin typeface="Garamond"/>
                <a:cs typeface="Garamond"/>
              </a:rPr>
              <a:t> </a:t>
            </a:r>
            <a:r>
              <a:rPr sz="1200" dirty="0">
                <a:latin typeface="Garamond"/>
                <a:cs typeface="Garamond"/>
              </a:rPr>
              <a:t>from</a:t>
            </a:r>
            <a:r>
              <a:rPr sz="1200" spc="-55" dirty="0">
                <a:latin typeface="Garamond"/>
                <a:cs typeface="Garamond"/>
              </a:rPr>
              <a:t> </a:t>
            </a:r>
            <a:r>
              <a:rPr sz="1200" dirty="0">
                <a:latin typeface="Garamond"/>
                <a:cs typeface="Garamond"/>
              </a:rPr>
              <a:t>the</a:t>
            </a:r>
            <a:r>
              <a:rPr sz="1200" spc="-40" dirty="0">
                <a:latin typeface="Garamond"/>
                <a:cs typeface="Garamond"/>
              </a:rPr>
              <a:t> </a:t>
            </a:r>
            <a:r>
              <a:rPr sz="1200" dirty="0">
                <a:latin typeface="Garamond"/>
                <a:cs typeface="Garamond"/>
              </a:rPr>
              <a:t>Catholic</a:t>
            </a:r>
            <a:r>
              <a:rPr sz="1200" spc="-35" dirty="0">
                <a:latin typeface="Garamond"/>
                <a:cs typeface="Garamond"/>
              </a:rPr>
              <a:t> </a:t>
            </a:r>
            <a:r>
              <a:rPr sz="1200" spc="-5" dirty="0">
                <a:latin typeface="Garamond"/>
                <a:cs typeface="Garamond"/>
              </a:rPr>
              <a:t>Pastoral</a:t>
            </a:r>
            <a:r>
              <a:rPr sz="1200" spc="-45" dirty="0">
                <a:latin typeface="Garamond"/>
                <a:cs typeface="Garamond"/>
              </a:rPr>
              <a:t> </a:t>
            </a:r>
            <a:r>
              <a:rPr sz="1200" dirty="0">
                <a:latin typeface="Garamond"/>
                <a:cs typeface="Garamond"/>
              </a:rPr>
              <a:t>Center</a:t>
            </a:r>
            <a:r>
              <a:rPr sz="1200" spc="-45" dirty="0">
                <a:latin typeface="Garamond"/>
                <a:cs typeface="Garamond"/>
              </a:rPr>
              <a:t> </a:t>
            </a:r>
            <a:r>
              <a:rPr sz="1200" dirty="0">
                <a:latin typeface="Garamond"/>
                <a:cs typeface="Garamond"/>
              </a:rPr>
              <a:t>(270.852.8353)  </a:t>
            </a:r>
            <a:r>
              <a:rPr sz="1200" dirty="0">
                <a:latin typeface="Garamond"/>
                <a:cs typeface="Garamond"/>
                <a:hlinkClick r:id="rId2"/>
              </a:rPr>
              <a:t>or www.rcdok.org/safe_environment.</a:t>
            </a:r>
            <a:r>
              <a:rPr sz="1200" dirty="0">
                <a:latin typeface="Garamond"/>
                <a:cs typeface="Garamond"/>
              </a:rPr>
              <a:t>  To report </a:t>
            </a:r>
            <a:r>
              <a:rPr sz="1200" spc="-5" dirty="0">
                <a:latin typeface="Garamond"/>
                <a:cs typeface="Garamond"/>
              </a:rPr>
              <a:t>abuse </a:t>
            </a:r>
            <a:r>
              <a:rPr sz="1200" dirty="0">
                <a:latin typeface="Garamond"/>
                <a:cs typeface="Garamond"/>
              </a:rPr>
              <a:t>Kentucky Child Protection Hot Line:</a:t>
            </a:r>
            <a:r>
              <a:rPr sz="1200" spc="-65" dirty="0">
                <a:latin typeface="Garamond"/>
                <a:cs typeface="Garamond"/>
              </a:rPr>
              <a:t> </a:t>
            </a:r>
            <a:r>
              <a:rPr sz="1200" dirty="0">
                <a:latin typeface="Garamond"/>
                <a:cs typeface="Garamond"/>
              </a:rPr>
              <a:t>1-877-597-2331</a:t>
            </a:r>
            <a:endParaRPr sz="1200">
              <a:latin typeface="Garamond"/>
              <a:cs typeface="Garamond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46223" y="9599168"/>
            <a:ext cx="3678554" cy="174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Monotype Corsiva"/>
                <a:cs typeface="Monotype Corsiva"/>
              </a:rPr>
              <a:t>Saint Joseph, Foster-father of Jesus, help us to protect our children from all</a:t>
            </a:r>
            <a:r>
              <a:rPr sz="1000" spc="110" dirty="0">
                <a:latin typeface="Monotype Corsiva"/>
                <a:cs typeface="Monotype Corsiva"/>
              </a:rPr>
              <a:t> </a:t>
            </a:r>
            <a:r>
              <a:rPr sz="1000" spc="-5" dirty="0">
                <a:latin typeface="Monotype Corsiva"/>
                <a:cs typeface="Monotype Corsiva"/>
              </a:rPr>
              <a:t>abuse.</a:t>
            </a:r>
            <a:endParaRPr sz="1000">
              <a:latin typeface="Monotype Corsiva"/>
              <a:cs typeface="Monotype Corsi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836338"/>
              </p:ext>
            </p:extLst>
          </p:nvPr>
        </p:nvGraphicFramePr>
        <p:xfrm>
          <a:off x="130175" y="185165"/>
          <a:ext cx="7479917" cy="89228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4092"/>
                <a:gridCol w="1438122"/>
                <a:gridCol w="196595"/>
                <a:gridCol w="3531108"/>
              </a:tblGrid>
              <a:tr h="238434">
                <a:tc gridSpan="2">
                  <a:txBody>
                    <a:bodyPr/>
                    <a:lstStyle/>
                    <a:p>
                      <a:pPr marL="773430">
                        <a:lnSpc>
                          <a:spcPts val="1435"/>
                        </a:lnSpc>
                      </a:pPr>
                      <a:endParaRPr sz="10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R w="4572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457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5334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spc="-35" dirty="0">
                          <a:latin typeface="Palatino Linotype"/>
                          <a:cs typeface="Palatino Linotype"/>
                        </a:rPr>
                        <a:t>A</a:t>
                      </a:r>
                      <a:r>
                        <a:rPr sz="1000" b="1" spc="-35" dirty="0">
                          <a:latin typeface="Palatino Linotype"/>
                          <a:cs typeface="Palatino Linotype"/>
                        </a:rPr>
                        <a:t>NNOUNCEMENTS </a:t>
                      </a:r>
                      <a:r>
                        <a:rPr sz="1000" b="1" spc="-25" dirty="0">
                          <a:latin typeface="Palatino Linotype"/>
                          <a:cs typeface="Palatino Linotype"/>
                        </a:rPr>
                        <a:t>FROM </a:t>
                      </a:r>
                      <a:r>
                        <a:rPr sz="1200" b="1" spc="-30" dirty="0">
                          <a:latin typeface="Palatino Linotype"/>
                          <a:cs typeface="Palatino Linotype"/>
                        </a:rPr>
                        <a:t>F</a:t>
                      </a:r>
                      <a:r>
                        <a:rPr sz="1000" b="1" spc="-30" dirty="0">
                          <a:latin typeface="Palatino Linotype"/>
                          <a:cs typeface="Palatino Linotype"/>
                        </a:rPr>
                        <a:t>ATHER</a:t>
                      </a:r>
                      <a:r>
                        <a:rPr sz="1000" b="1" spc="-5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spc="-20" dirty="0">
                          <a:latin typeface="Palatino Linotype"/>
                          <a:cs typeface="Palatino Linotype"/>
                        </a:rPr>
                        <a:t>R</a:t>
                      </a:r>
                      <a:r>
                        <a:rPr sz="1000" b="1" spc="-20" dirty="0">
                          <a:latin typeface="Palatino Linotype"/>
                          <a:cs typeface="Palatino Linotype"/>
                        </a:rPr>
                        <a:t>ILEY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R w="16764">
                      <a:solidFill>
                        <a:srgbClr val="000000"/>
                      </a:solidFill>
                      <a:prstDash val="solid"/>
                    </a:lnR>
                    <a:lnT w="16764">
                      <a:solidFill>
                        <a:srgbClr val="000000"/>
                      </a:solidFill>
                      <a:prstDash val="solid"/>
                    </a:lnT>
                    <a:lnB w="1676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6209">
                <a:tc>
                  <a:txBody>
                    <a:bodyPr/>
                    <a:lstStyle/>
                    <a:p>
                      <a:pPr marL="22225">
                        <a:lnSpc>
                          <a:spcPts val="1010"/>
                        </a:lnSpc>
                      </a:pPr>
                      <a:endParaRPr sz="12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R w="457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457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T w="16764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84404">
                <a:tc>
                  <a:txBody>
                    <a:bodyPr/>
                    <a:lstStyle/>
                    <a:p>
                      <a:pPr marL="22225">
                        <a:lnSpc>
                          <a:spcPts val="1230"/>
                        </a:lnSpc>
                      </a:pPr>
                      <a:endParaRPr sz="12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4629" algn="r">
                        <a:lnSpc>
                          <a:spcPts val="1230"/>
                        </a:lnSpc>
                      </a:pPr>
                      <a:endParaRPr sz="12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R w="457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457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</a:tr>
              <a:tr h="167640">
                <a:tc>
                  <a:txBody>
                    <a:bodyPr/>
                    <a:lstStyle/>
                    <a:p>
                      <a:pPr marL="22225">
                        <a:lnSpc>
                          <a:spcPts val="1230"/>
                        </a:lnSpc>
                      </a:pPr>
                      <a:endParaRPr sz="12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4629" algn="r">
                        <a:lnSpc>
                          <a:spcPts val="1230"/>
                        </a:lnSpc>
                      </a:pPr>
                      <a:endParaRPr sz="12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R w="457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457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ts val="800"/>
                        </a:lnSpc>
                      </a:pPr>
                      <a:r>
                        <a:rPr sz="1200" b="1" spc="-25" dirty="0">
                          <a:latin typeface="Palatino Linotype"/>
                          <a:cs typeface="Palatino Linotype"/>
                        </a:rPr>
                        <a:t>B</a:t>
                      </a:r>
                      <a:r>
                        <a:rPr sz="1000" b="1" spc="-25" dirty="0">
                          <a:latin typeface="Palatino Linotype"/>
                          <a:cs typeface="Palatino Linotype"/>
                        </a:rPr>
                        <a:t>OOK</a:t>
                      </a:r>
                      <a:r>
                        <a:rPr sz="1000" b="1" spc="-5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b="1" spc="-20" dirty="0">
                          <a:latin typeface="Palatino Linotype"/>
                          <a:cs typeface="Palatino Linotype"/>
                        </a:rPr>
                        <a:t>OF</a:t>
                      </a:r>
                      <a:r>
                        <a:rPr sz="1000" b="1" spc="-4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spc="-30" dirty="0">
                          <a:latin typeface="Palatino Linotype"/>
                          <a:cs typeface="Palatino Linotype"/>
                        </a:rPr>
                        <a:t>R</a:t>
                      </a:r>
                      <a:r>
                        <a:rPr sz="1000" b="1" spc="-30" dirty="0">
                          <a:latin typeface="Palatino Linotype"/>
                          <a:cs typeface="Palatino Linotype"/>
                        </a:rPr>
                        <a:t>EVELATION</a:t>
                      </a:r>
                      <a:r>
                        <a:rPr sz="1000" b="1" spc="-6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-</a:t>
                      </a:r>
                      <a:r>
                        <a:rPr sz="1200" b="1" spc="-9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spc="-20" dirty="0">
                          <a:latin typeface="Palatino Linotype"/>
                          <a:cs typeface="Palatino Linotype"/>
                        </a:rPr>
                        <a:t>T</a:t>
                      </a:r>
                      <a:r>
                        <a:rPr sz="1000" b="1" spc="-20" dirty="0">
                          <a:latin typeface="Palatino Linotype"/>
                          <a:cs typeface="Palatino Linotype"/>
                        </a:rPr>
                        <a:t>HE</a:t>
                      </a:r>
                      <a:r>
                        <a:rPr sz="1000" b="1" spc="-6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spc="-30" dirty="0">
                          <a:latin typeface="Palatino Linotype"/>
                          <a:cs typeface="Palatino Linotype"/>
                        </a:rPr>
                        <a:t>K</a:t>
                      </a:r>
                      <a:r>
                        <a:rPr sz="1000" b="1" spc="-30" dirty="0">
                          <a:latin typeface="Palatino Linotype"/>
                          <a:cs typeface="Palatino Linotype"/>
                        </a:rPr>
                        <a:t>INGDOM</a:t>
                      </a:r>
                      <a:r>
                        <a:rPr sz="1000" b="1" spc="-6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spc="-15" dirty="0">
                          <a:latin typeface="Palatino Linotype"/>
                          <a:cs typeface="Palatino Linotype"/>
                        </a:rPr>
                        <a:t>Y</a:t>
                      </a:r>
                      <a:r>
                        <a:rPr sz="1000" b="1" spc="-15" dirty="0">
                          <a:latin typeface="Palatino Linotype"/>
                          <a:cs typeface="Palatino Linotype"/>
                        </a:rPr>
                        <a:t>ET</a:t>
                      </a:r>
                      <a:r>
                        <a:rPr sz="1000" b="1" spc="-6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b="1" spc="-25" dirty="0">
                          <a:latin typeface="Palatino Linotype"/>
                          <a:cs typeface="Palatino Linotype"/>
                        </a:rPr>
                        <a:t>TO</a:t>
                      </a:r>
                      <a:r>
                        <a:rPr sz="1000" b="1" spc="-5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spc="-25" dirty="0">
                          <a:latin typeface="Palatino Linotype"/>
                          <a:cs typeface="Palatino Linotype"/>
                        </a:rPr>
                        <a:t>C</a:t>
                      </a:r>
                      <a:r>
                        <a:rPr sz="1000" b="1" spc="-25" dirty="0">
                          <a:latin typeface="Palatino Linotype"/>
                          <a:cs typeface="Palatino Linotype"/>
                        </a:rPr>
                        <a:t>OME</a:t>
                      </a:r>
                      <a:endParaRPr sz="10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</a:tr>
              <a:tr h="195071">
                <a:tc>
                  <a:txBody>
                    <a:bodyPr/>
                    <a:lstStyle/>
                    <a:p>
                      <a:pPr marL="22225">
                        <a:lnSpc>
                          <a:spcPts val="1365"/>
                        </a:lnSpc>
                      </a:pPr>
                      <a:endParaRPr sz="12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4629" algn="r">
                        <a:lnSpc>
                          <a:spcPts val="1365"/>
                        </a:lnSpc>
                      </a:pPr>
                      <a:endParaRPr sz="12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R w="457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457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1100"/>
                        </a:lnSpc>
                      </a:pP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–</a:t>
                      </a:r>
                      <a:r>
                        <a:rPr sz="1200" b="1" spc="8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this</a:t>
                      </a:r>
                      <a:r>
                        <a:rPr sz="1200" spc="14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10</a:t>
                      </a:r>
                      <a:r>
                        <a:rPr sz="1200" spc="14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week</a:t>
                      </a:r>
                      <a:r>
                        <a:rPr sz="1200" spc="14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study</a:t>
                      </a:r>
                      <a:r>
                        <a:rPr sz="1200" spc="14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begins</a:t>
                      </a:r>
                      <a:r>
                        <a:rPr sz="1200" spc="13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on</a:t>
                      </a:r>
                      <a:r>
                        <a:rPr sz="1200" spc="14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Tuesday,</a:t>
                      </a:r>
                      <a:r>
                        <a:rPr sz="1200" spc="13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1</a:t>
                      </a:r>
                      <a:r>
                        <a:rPr sz="1200" spc="14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March,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</a:tr>
              <a:tr h="190500">
                <a:tc>
                  <a:txBody>
                    <a:bodyPr/>
                    <a:lstStyle/>
                    <a:p>
                      <a:pPr marL="22225">
                        <a:lnSpc>
                          <a:spcPts val="1280"/>
                        </a:lnSpc>
                      </a:pPr>
                      <a:endParaRPr sz="12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4629" algn="r">
                        <a:lnSpc>
                          <a:spcPts val="1280"/>
                        </a:lnSpc>
                      </a:pPr>
                      <a:endParaRPr sz="12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R w="457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457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ts val="1185"/>
                        </a:lnSpc>
                      </a:pPr>
                      <a:r>
                        <a:rPr sz="1200" dirty="0">
                          <a:latin typeface="Palatino Linotype"/>
                          <a:cs typeface="Palatino Linotype"/>
                        </a:rPr>
                        <a:t>6:25-7:35 PM.  We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will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cover the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entire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book.  I</a:t>
                      </a:r>
                      <a:r>
                        <a:rPr sz="1200" spc="11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have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</a:tr>
              <a:tr h="188975">
                <a:tc>
                  <a:txBody>
                    <a:bodyPr/>
                    <a:lstStyle/>
                    <a:p>
                      <a:pPr marL="22225">
                        <a:lnSpc>
                          <a:spcPts val="1230"/>
                        </a:lnSpc>
                      </a:pPr>
                      <a:endParaRPr sz="12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4629" algn="r">
                        <a:lnSpc>
                          <a:spcPts val="1230"/>
                        </a:lnSpc>
                      </a:pPr>
                      <a:endParaRPr sz="12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R w="457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457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ts val="1305"/>
                        </a:lnSpc>
                      </a:pPr>
                      <a:r>
                        <a:rPr sz="1200" dirty="0">
                          <a:latin typeface="Palatino Linotype"/>
                          <a:cs typeface="Palatino Linotype"/>
                        </a:rPr>
                        <a:t>been  very  thankful  for  the  70  adults 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who   </a:t>
                      </a:r>
                      <a:r>
                        <a:rPr sz="1200" spc="5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have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</a:tr>
              <a:tr h="194309">
                <a:tc>
                  <a:txBody>
                    <a:bodyPr/>
                    <a:lstStyle/>
                    <a:p>
                      <a:pPr marL="22225">
                        <a:lnSpc>
                          <a:spcPts val="1195"/>
                        </a:lnSpc>
                      </a:pPr>
                      <a:endParaRPr sz="12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R w="4572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457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ts val="1435"/>
                        </a:lnSpc>
                      </a:pPr>
                      <a:r>
                        <a:rPr sz="1200" spc="5" dirty="0">
                          <a:latin typeface="Palatino Linotype"/>
                          <a:cs typeface="Palatino Linotype"/>
                        </a:rPr>
                        <a:t>journeyed </a:t>
                      </a:r>
                      <a:r>
                        <a:rPr sz="1200" spc="31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through   the   Old   Testament   and</a:t>
                      </a:r>
                      <a:r>
                        <a:rPr sz="1200" spc="-2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the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/>
                </a:tc>
              </a:tr>
              <a:tr h="7345752">
                <a:tc gridSpan="2">
                  <a:txBody>
                    <a:bodyPr/>
                    <a:lstStyle/>
                    <a:p>
                      <a:pPr marL="22225">
                        <a:lnSpc>
                          <a:spcPts val="1115"/>
                        </a:lnSpc>
                      </a:pPr>
                      <a:endParaRPr sz="1200" dirty="0">
                        <a:latin typeface="Palatino Linotype"/>
                        <a:cs typeface="Palatino Linotype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3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22225" marR="782320" indent="565150">
                        <a:lnSpc>
                          <a:spcPct val="112500"/>
                        </a:lnSpc>
                      </a:pPr>
                      <a:r>
                        <a:rPr sz="1200" b="1" spc="-20" dirty="0">
                          <a:latin typeface="Palatino Linotype"/>
                          <a:cs typeface="Palatino Linotype"/>
                        </a:rPr>
                        <a:t>O</a:t>
                      </a:r>
                      <a:r>
                        <a:rPr sz="1000" b="1" spc="-20" dirty="0">
                          <a:latin typeface="Palatino Linotype"/>
                          <a:cs typeface="Palatino Linotype"/>
                        </a:rPr>
                        <a:t>UR </a:t>
                      </a:r>
                      <a:r>
                        <a:rPr sz="1200" b="1" spc="-20" dirty="0">
                          <a:latin typeface="Palatino Linotype"/>
                          <a:cs typeface="Palatino Linotype"/>
                        </a:rPr>
                        <a:t>T</a:t>
                      </a:r>
                      <a:r>
                        <a:rPr sz="1000" b="1" spc="-20" dirty="0">
                          <a:latin typeface="Palatino Linotype"/>
                          <a:cs typeface="Palatino Linotype"/>
                        </a:rPr>
                        <a:t>IME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&amp; </a:t>
                      </a:r>
                      <a:r>
                        <a:rPr sz="1200" b="1" spc="-25" dirty="0">
                          <a:latin typeface="Palatino Linotype"/>
                          <a:cs typeface="Palatino Linotype"/>
                        </a:rPr>
                        <a:t>T</a:t>
                      </a:r>
                      <a:r>
                        <a:rPr sz="1000" b="1" spc="-25" dirty="0">
                          <a:latin typeface="Palatino Linotype"/>
                          <a:cs typeface="Palatino Linotype"/>
                        </a:rPr>
                        <a:t>ALENT</a:t>
                      </a:r>
                      <a:r>
                        <a:rPr sz="1000" b="1" spc="-17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spc="-35" dirty="0">
                          <a:latin typeface="Palatino Linotype"/>
                          <a:cs typeface="Palatino Linotype"/>
                        </a:rPr>
                        <a:t>S</a:t>
                      </a:r>
                      <a:r>
                        <a:rPr sz="1000" b="1" spc="-35" dirty="0">
                          <a:latin typeface="Palatino Linotype"/>
                          <a:cs typeface="Palatino Linotype"/>
                        </a:rPr>
                        <a:t>TEWARDSHIP  </a:t>
                      </a:r>
                      <a:r>
                        <a:rPr sz="1200" b="1" spc="-30" dirty="0">
                          <a:latin typeface="Palatino Linotype"/>
                          <a:cs typeface="Palatino Linotype"/>
                        </a:rPr>
                        <a:t>S</a:t>
                      </a:r>
                      <a:r>
                        <a:rPr sz="1000" b="1" spc="-30" dirty="0">
                          <a:latin typeface="Palatino Linotype"/>
                          <a:cs typeface="Palatino Linotype"/>
                        </a:rPr>
                        <a:t>UNDAY</a:t>
                      </a:r>
                      <a:r>
                        <a:rPr sz="1200" b="1" spc="-30" dirty="0">
                          <a:latin typeface="Palatino Linotype"/>
                          <a:cs typeface="Palatino Linotype"/>
                        </a:rPr>
                        <a:t>,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14 </a:t>
                      </a:r>
                      <a:r>
                        <a:rPr sz="1200" b="1" spc="-30" dirty="0">
                          <a:latin typeface="Palatino Linotype"/>
                          <a:cs typeface="Palatino Linotype"/>
                        </a:rPr>
                        <a:t>F</a:t>
                      </a:r>
                      <a:r>
                        <a:rPr sz="1000" b="1" spc="-30" dirty="0">
                          <a:latin typeface="Palatino Linotype"/>
                          <a:cs typeface="Palatino Linotype"/>
                        </a:rPr>
                        <a:t>EBRUARY</a:t>
                      </a:r>
                      <a:r>
                        <a:rPr sz="1000" b="1" spc="-18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dirty="0" smtClean="0">
                          <a:latin typeface="Palatino Linotype"/>
                          <a:cs typeface="Palatino Linotype"/>
                        </a:rPr>
                        <a:t>2016</a:t>
                      </a:r>
                      <a:endParaRPr sz="1200" dirty="0" smtClean="0">
                        <a:latin typeface="Palatino Linotype"/>
                        <a:cs typeface="Palatino Linotype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dirty="0" smtClean="0">
                          <a:latin typeface="Palatino Linotype"/>
                          <a:cs typeface="Palatino Linotype"/>
                        </a:rPr>
                        <a:t>-Adult </a:t>
                      </a:r>
                      <a:r>
                        <a:rPr sz="1200" spc="-5" dirty="0" smtClean="0">
                          <a:latin typeface="Palatino Linotype"/>
                          <a:cs typeface="Palatino Linotype"/>
                        </a:rPr>
                        <a:t>Bible </a:t>
                      </a:r>
                      <a:r>
                        <a:rPr sz="1200" dirty="0" smtClean="0">
                          <a:latin typeface="Palatino Linotype"/>
                          <a:cs typeface="Palatino Linotype"/>
                        </a:rPr>
                        <a:t>Study – 9:05-10:15 AM – </a:t>
                      </a:r>
                      <a:r>
                        <a:rPr sz="1200" spc="-5" dirty="0" smtClean="0">
                          <a:latin typeface="Palatino Linotype"/>
                          <a:cs typeface="Palatino Linotype"/>
                        </a:rPr>
                        <a:t>Parish</a:t>
                      </a:r>
                      <a:r>
                        <a:rPr sz="1200" spc="-70" dirty="0" smtClean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 smtClean="0">
                          <a:latin typeface="Palatino Linotype"/>
                          <a:cs typeface="Palatino Linotype"/>
                        </a:rPr>
                        <a:t>Center</a:t>
                      </a: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dirty="0" smtClean="0">
                          <a:latin typeface="Palatino Linotype"/>
                          <a:cs typeface="Palatino Linotype"/>
                        </a:rPr>
                        <a:t>-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CRSP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Hombres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1-3 – 9:30 AM-12:00 PM – 2</a:t>
                      </a:r>
                      <a:r>
                        <a:rPr sz="1050" baseline="39682" dirty="0">
                          <a:latin typeface="Palatino Linotype"/>
                          <a:cs typeface="Palatino Linotype"/>
                        </a:rPr>
                        <a:t>nd</a:t>
                      </a:r>
                      <a:r>
                        <a:rPr sz="1050" spc="127" baseline="39682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 smtClean="0">
                          <a:latin typeface="Palatino Linotype"/>
                          <a:cs typeface="Palatino Linotype"/>
                        </a:rPr>
                        <a:t>REB</a:t>
                      </a:r>
                      <a:endParaRPr sz="1200" dirty="0">
                        <a:latin typeface="Palatino Linotype"/>
                        <a:cs typeface="Palatino Linotype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dirty="0">
                          <a:latin typeface="Palatino Linotype"/>
                          <a:cs typeface="Palatino Linotype"/>
                        </a:rPr>
                        <a:t>-CRSP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Hombres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4 &amp; 5 – 3:30 PM – 2</a:t>
                      </a:r>
                      <a:r>
                        <a:rPr sz="1050" baseline="39682" dirty="0">
                          <a:latin typeface="Palatino Linotype"/>
                          <a:cs typeface="Palatino Linotype"/>
                        </a:rPr>
                        <a:t>nd</a:t>
                      </a:r>
                      <a:r>
                        <a:rPr sz="1050" spc="127" baseline="39682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REB</a:t>
                      </a: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30" dirty="0">
                          <a:latin typeface="Palatino Linotype"/>
                          <a:cs typeface="Palatino Linotype"/>
                        </a:rPr>
                        <a:t>T</a:t>
                      </a:r>
                      <a:r>
                        <a:rPr sz="1000" b="1" spc="-30" dirty="0">
                          <a:latin typeface="Palatino Linotype"/>
                          <a:cs typeface="Palatino Linotype"/>
                        </a:rPr>
                        <a:t>UESDAY</a:t>
                      </a:r>
                      <a:r>
                        <a:rPr sz="1200" b="1" spc="-30" dirty="0">
                          <a:latin typeface="Palatino Linotype"/>
                          <a:cs typeface="Palatino Linotype"/>
                        </a:rPr>
                        <a:t>,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16</a:t>
                      </a:r>
                      <a:r>
                        <a:rPr sz="1200" b="1" spc="-16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spc="-30" dirty="0">
                          <a:latin typeface="Palatino Linotype"/>
                          <a:cs typeface="Palatino Linotype"/>
                        </a:rPr>
                        <a:t>F</a:t>
                      </a:r>
                      <a:r>
                        <a:rPr sz="1000" b="1" spc="-30" dirty="0">
                          <a:latin typeface="Palatino Linotype"/>
                          <a:cs typeface="Palatino Linotype"/>
                        </a:rPr>
                        <a:t>EBRUARY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2016</a:t>
                      </a:r>
                      <a:endParaRPr sz="1200" dirty="0">
                        <a:latin typeface="Palatino Linotype"/>
                        <a:cs typeface="Palatino Linotype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-Prophets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– 6:25-7:30 PM –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Parish</a:t>
                      </a:r>
                      <a:r>
                        <a:rPr sz="1200" spc="-4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Center</a:t>
                      </a: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-Grupo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de San </a:t>
                      </a:r>
                      <a:r>
                        <a:rPr sz="1200" spc="-10" dirty="0">
                          <a:latin typeface="Palatino Linotype"/>
                          <a:cs typeface="Palatino Linotype"/>
                        </a:rPr>
                        <a:t>Pio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– 6:00 PM –</a:t>
                      </a:r>
                      <a:r>
                        <a:rPr sz="1200" spc="-4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Apartment</a:t>
                      </a: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dirty="0">
                          <a:latin typeface="Palatino Linotype"/>
                          <a:cs typeface="Palatino Linotype"/>
                        </a:rPr>
                        <a:t>-CRSP Mujeres 1 –6:30-8 PM– 2</a:t>
                      </a:r>
                      <a:r>
                        <a:rPr sz="1050" baseline="39682" dirty="0">
                          <a:latin typeface="Palatino Linotype"/>
                          <a:cs typeface="Palatino Linotype"/>
                        </a:rPr>
                        <a:t>nd</a:t>
                      </a:r>
                      <a:r>
                        <a:rPr sz="1050" spc="75" baseline="39682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REB</a:t>
                      </a: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35" dirty="0">
                          <a:latin typeface="Palatino Linotype"/>
                          <a:cs typeface="Palatino Linotype"/>
                        </a:rPr>
                        <a:t>W</a:t>
                      </a:r>
                      <a:r>
                        <a:rPr sz="1000" b="1" spc="-35" dirty="0">
                          <a:latin typeface="Palatino Linotype"/>
                          <a:cs typeface="Palatino Linotype"/>
                        </a:rPr>
                        <a:t>EDNESDAY</a:t>
                      </a:r>
                      <a:r>
                        <a:rPr sz="1200" b="1" spc="-35" dirty="0">
                          <a:latin typeface="Palatino Linotype"/>
                          <a:cs typeface="Palatino Linotype"/>
                        </a:rPr>
                        <a:t>,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17 </a:t>
                      </a:r>
                      <a:r>
                        <a:rPr sz="1200" b="1" spc="-30" dirty="0">
                          <a:latin typeface="Palatino Linotype"/>
                          <a:cs typeface="Palatino Linotype"/>
                        </a:rPr>
                        <a:t>F</a:t>
                      </a:r>
                      <a:r>
                        <a:rPr sz="1000" b="1" spc="-30" dirty="0">
                          <a:latin typeface="Palatino Linotype"/>
                          <a:cs typeface="Palatino Linotype"/>
                        </a:rPr>
                        <a:t>EBRUARY</a:t>
                      </a:r>
                      <a:r>
                        <a:rPr sz="1000" b="1" spc="-12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dirty="0" smtClean="0">
                          <a:latin typeface="Palatino Linotype"/>
                          <a:cs typeface="Palatino Linotype"/>
                        </a:rPr>
                        <a:t>2016</a:t>
                      </a:r>
                      <a:endParaRPr sz="1200" dirty="0">
                        <a:latin typeface="Palatino Linotype"/>
                        <a:cs typeface="Palatino Linotype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-Grupa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de Santa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Rita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– 6:00 PM –</a:t>
                      </a:r>
                      <a:r>
                        <a:rPr sz="1200" spc="-5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Apartment</a:t>
                      </a: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5" dirty="0">
                          <a:latin typeface="Palatino Linotype"/>
                          <a:cs typeface="Palatino Linotype"/>
                        </a:rPr>
                        <a:t>-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Grupo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de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Oración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de Los Hombres – 6 PM 2</a:t>
                      </a:r>
                      <a:r>
                        <a:rPr sz="1050" baseline="39682" dirty="0">
                          <a:latin typeface="Palatino Linotype"/>
                          <a:cs typeface="Palatino Linotype"/>
                        </a:rPr>
                        <a:t>nd</a:t>
                      </a:r>
                      <a:r>
                        <a:rPr sz="1050" spc="157" baseline="39682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REB</a:t>
                      </a: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30" dirty="0">
                          <a:latin typeface="Palatino Linotype"/>
                          <a:cs typeface="Palatino Linotype"/>
                        </a:rPr>
                        <a:t>T</a:t>
                      </a:r>
                      <a:r>
                        <a:rPr sz="1000" b="1" spc="-30" dirty="0">
                          <a:latin typeface="Palatino Linotype"/>
                          <a:cs typeface="Palatino Linotype"/>
                        </a:rPr>
                        <a:t>HURSDAY</a:t>
                      </a:r>
                      <a:r>
                        <a:rPr sz="1200" b="1" spc="-30" dirty="0">
                          <a:latin typeface="Palatino Linotype"/>
                          <a:cs typeface="Palatino Linotype"/>
                        </a:rPr>
                        <a:t>,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18 </a:t>
                      </a:r>
                      <a:r>
                        <a:rPr sz="1200" b="1" spc="-30" dirty="0">
                          <a:latin typeface="Palatino Linotype"/>
                          <a:cs typeface="Palatino Linotype"/>
                        </a:rPr>
                        <a:t>F</a:t>
                      </a:r>
                      <a:r>
                        <a:rPr sz="1000" b="1" spc="-30" dirty="0">
                          <a:latin typeface="Palatino Linotype"/>
                          <a:cs typeface="Palatino Linotype"/>
                        </a:rPr>
                        <a:t>EBRUARY</a:t>
                      </a:r>
                      <a:r>
                        <a:rPr sz="1000" b="1" spc="-18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2016</a:t>
                      </a:r>
                      <a:endParaRPr sz="1200" dirty="0">
                        <a:latin typeface="Palatino Linotype"/>
                        <a:cs typeface="Palatino Linotype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dirty="0">
                          <a:latin typeface="Palatino Linotype"/>
                          <a:cs typeface="Palatino Linotype"/>
                        </a:rPr>
                        <a:t>-CRSP Mujeres 2 –6:30-8 PM– 2</a:t>
                      </a:r>
                      <a:r>
                        <a:rPr sz="1050" baseline="39682" dirty="0">
                          <a:latin typeface="Palatino Linotype"/>
                          <a:cs typeface="Palatino Linotype"/>
                        </a:rPr>
                        <a:t>nd</a:t>
                      </a:r>
                      <a:r>
                        <a:rPr sz="1050" spc="75" baseline="39682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REB</a:t>
                      </a: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-Profetas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– 7-8:30 PM –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Parish</a:t>
                      </a:r>
                      <a:r>
                        <a:rPr sz="1200" spc="-4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Center</a:t>
                      </a: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30" dirty="0">
                          <a:latin typeface="Palatino Linotype"/>
                          <a:cs typeface="Palatino Linotype"/>
                        </a:rPr>
                        <a:t>F</a:t>
                      </a:r>
                      <a:r>
                        <a:rPr sz="1000" b="1" spc="-30" dirty="0">
                          <a:latin typeface="Palatino Linotype"/>
                          <a:cs typeface="Palatino Linotype"/>
                        </a:rPr>
                        <a:t>RIDAY</a:t>
                      </a:r>
                      <a:r>
                        <a:rPr sz="1200" b="1" spc="-30" dirty="0">
                          <a:latin typeface="Palatino Linotype"/>
                          <a:cs typeface="Palatino Linotype"/>
                        </a:rPr>
                        <a:t>,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19 </a:t>
                      </a:r>
                      <a:r>
                        <a:rPr sz="1200" b="1" spc="-30" dirty="0">
                          <a:latin typeface="Palatino Linotype"/>
                          <a:cs typeface="Palatino Linotype"/>
                        </a:rPr>
                        <a:t>F</a:t>
                      </a:r>
                      <a:r>
                        <a:rPr sz="1000" b="1" spc="-30" dirty="0">
                          <a:latin typeface="Palatino Linotype"/>
                          <a:cs typeface="Palatino Linotype"/>
                        </a:rPr>
                        <a:t>EBRUARY</a:t>
                      </a:r>
                      <a:r>
                        <a:rPr sz="1000" b="1" spc="-16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2016</a:t>
                      </a:r>
                      <a:endParaRPr sz="1200" dirty="0">
                        <a:latin typeface="Palatino Linotype"/>
                        <a:cs typeface="Palatino Linotype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-Adoration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– 8:30 AM - 5:30 PM –</a:t>
                      </a:r>
                      <a:r>
                        <a:rPr sz="1200" spc="-4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Church</a:t>
                      </a: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dirty="0">
                          <a:latin typeface="Palatino Linotype"/>
                          <a:cs typeface="Palatino Linotype"/>
                        </a:rPr>
                        <a:t>-SVdP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Fish Fry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– 4:30-7:00 PM –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Parish</a:t>
                      </a:r>
                      <a:r>
                        <a:rPr sz="1200" spc="-6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Center</a:t>
                      </a: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-Stations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of the Cross &amp;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Communion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– 5:30</a:t>
                      </a:r>
                      <a:r>
                        <a:rPr sz="1200" spc="-3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PM</a:t>
                      </a: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-Via Crucis y Comunión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– 6:30</a:t>
                      </a:r>
                      <a:r>
                        <a:rPr sz="1200" spc="-6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PM</a:t>
                      </a: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35" dirty="0">
                          <a:latin typeface="Palatino Linotype"/>
                          <a:cs typeface="Palatino Linotype"/>
                        </a:rPr>
                        <a:t>S</a:t>
                      </a:r>
                      <a:r>
                        <a:rPr sz="1000" b="1" spc="-35" dirty="0">
                          <a:latin typeface="Palatino Linotype"/>
                          <a:cs typeface="Palatino Linotype"/>
                        </a:rPr>
                        <a:t>ATURDAY</a:t>
                      </a:r>
                      <a:r>
                        <a:rPr sz="1200" b="1" spc="-35" dirty="0">
                          <a:latin typeface="Palatino Linotype"/>
                          <a:cs typeface="Palatino Linotype"/>
                        </a:rPr>
                        <a:t>,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20 </a:t>
                      </a:r>
                      <a:r>
                        <a:rPr sz="1200" b="1" spc="-30" dirty="0">
                          <a:latin typeface="Palatino Linotype"/>
                          <a:cs typeface="Palatino Linotype"/>
                        </a:rPr>
                        <a:t>F</a:t>
                      </a:r>
                      <a:r>
                        <a:rPr sz="1000" b="1" spc="-30" dirty="0">
                          <a:latin typeface="Palatino Linotype"/>
                          <a:cs typeface="Palatino Linotype"/>
                        </a:rPr>
                        <a:t>EBRUARY</a:t>
                      </a:r>
                      <a:r>
                        <a:rPr sz="1000" b="1" spc="-15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2016</a:t>
                      </a:r>
                      <a:endParaRPr sz="1200" dirty="0">
                        <a:latin typeface="Palatino Linotype"/>
                        <a:cs typeface="Palatino Linotype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dirty="0">
                          <a:latin typeface="Palatino Linotype"/>
                          <a:cs typeface="Palatino Linotype"/>
                        </a:rPr>
                        <a:t>-Coro – 1:00 PM –</a:t>
                      </a:r>
                      <a:r>
                        <a:rPr sz="1200" spc="-9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Church</a:t>
                      </a: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b="1" spc="-30" dirty="0">
                          <a:latin typeface="Palatino Linotype"/>
                          <a:cs typeface="Palatino Linotype"/>
                        </a:rPr>
                        <a:t>S</a:t>
                      </a:r>
                      <a:r>
                        <a:rPr sz="1000" b="1" spc="-30" dirty="0">
                          <a:latin typeface="Palatino Linotype"/>
                          <a:cs typeface="Palatino Linotype"/>
                        </a:rPr>
                        <a:t>UNDAY</a:t>
                      </a:r>
                      <a:r>
                        <a:rPr sz="1200" b="1" spc="-30" dirty="0">
                          <a:latin typeface="Palatino Linotype"/>
                          <a:cs typeface="Palatino Linotype"/>
                        </a:rPr>
                        <a:t>,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21 </a:t>
                      </a:r>
                      <a:r>
                        <a:rPr sz="1200" b="1" spc="-30" dirty="0">
                          <a:latin typeface="Palatino Linotype"/>
                          <a:cs typeface="Palatino Linotype"/>
                        </a:rPr>
                        <a:t>F</a:t>
                      </a:r>
                      <a:r>
                        <a:rPr sz="1000" b="1" spc="-30" dirty="0">
                          <a:latin typeface="Palatino Linotype"/>
                          <a:cs typeface="Palatino Linotype"/>
                        </a:rPr>
                        <a:t>EBRUARY</a:t>
                      </a:r>
                      <a:r>
                        <a:rPr sz="1000" b="1" spc="-18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dirty="0" smtClean="0">
                          <a:latin typeface="Palatino Linotype"/>
                          <a:cs typeface="Palatino Linotype"/>
                        </a:rPr>
                        <a:t>2016</a:t>
                      </a:r>
                      <a:endParaRPr sz="1200" dirty="0">
                        <a:latin typeface="Palatino Linotype"/>
                        <a:cs typeface="Palatino Linotype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dirty="0">
                          <a:latin typeface="Palatino Linotype"/>
                          <a:cs typeface="Palatino Linotype"/>
                        </a:rPr>
                        <a:t>-Adult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Bible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Study – 9:05-10:15 AM –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Parish</a:t>
                      </a:r>
                      <a:r>
                        <a:rPr sz="1200" spc="-7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Center</a:t>
                      </a: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dirty="0">
                          <a:latin typeface="Palatino Linotype"/>
                          <a:cs typeface="Palatino Linotype"/>
                        </a:rPr>
                        <a:t>-CRSP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Hombres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1-3 – 9:30 AM-12:00 PM – 2</a:t>
                      </a:r>
                      <a:r>
                        <a:rPr sz="1050" baseline="39682" dirty="0">
                          <a:latin typeface="Palatino Linotype"/>
                          <a:cs typeface="Palatino Linotype"/>
                        </a:rPr>
                        <a:t>nd</a:t>
                      </a:r>
                      <a:r>
                        <a:rPr sz="1050" spc="127" baseline="39682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 smtClean="0">
                          <a:latin typeface="Palatino Linotype"/>
                          <a:cs typeface="Palatino Linotype"/>
                        </a:rPr>
                        <a:t>REB</a:t>
                      </a:r>
                      <a:endParaRPr sz="1200" dirty="0">
                        <a:latin typeface="Palatino Linotype"/>
                        <a:cs typeface="Palatino Linotype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dirty="0">
                          <a:latin typeface="Palatino Linotype"/>
                          <a:cs typeface="Palatino Linotype"/>
                        </a:rPr>
                        <a:t>-CRSP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Hombres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4 &amp; 5 – 3:30 PM – 2</a:t>
                      </a:r>
                      <a:r>
                        <a:rPr sz="1050" baseline="39682" dirty="0">
                          <a:latin typeface="Palatino Linotype"/>
                          <a:cs typeface="Palatino Linotype"/>
                        </a:rPr>
                        <a:t>nd</a:t>
                      </a:r>
                      <a:r>
                        <a:rPr sz="1050" spc="127" baseline="39682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REB</a:t>
                      </a:r>
                    </a:p>
                  </a:txBody>
                  <a:tcPr marL="0" marR="0" marT="0" marB="0">
                    <a:lnR w="4572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4572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35560" algn="just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spc="5" dirty="0">
                          <a:latin typeface="Palatino Linotype"/>
                          <a:cs typeface="Palatino Linotype"/>
                        </a:rPr>
                        <a:t>Prophets.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This will be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a great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opportunity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for us  to</a:t>
                      </a:r>
                    </a:p>
                    <a:p>
                      <a:pPr marL="35560" algn="just">
                        <a:lnSpc>
                          <a:spcPct val="112500"/>
                        </a:lnSpc>
                      </a:pPr>
                      <a:r>
                        <a:rPr sz="1200" dirty="0">
                          <a:latin typeface="Palatino Linotype"/>
                          <a:cs typeface="Palatino Linotype"/>
                        </a:rPr>
                        <a:t>see the fulfillment of God’s plan through the  revelations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given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to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Saint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John. </a:t>
                      </a:r>
                      <a:r>
                        <a:rPr sz="1200" spc="5" dirty="0">
                          <a:latin typeface="Palatino Linotype"/>
                          <a:cs typeface="Palatino Linotype"/>
                        </a:rPr>
                        <a:t>All are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welcome to  attend</a:t>
                      </a:r>
                      <a:r>
                        <a:rPr sz="1200" spc="-12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these</a:t>
                      </a:r>
                      <a:r>
                        <a:rPr sz="1200" spc="-13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classes,</a:t>
                      </a:r>
                      <a:r>
                        <a:rPr sz="1200" spc="-15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even</a:t>
                      </a:r>
                      <a:r>
                        <a:rPr sz="1200" spc="-13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spc="-10" dirty="0">
                          <a:latin typeface="Palatino Linotype"/>
                          <a:cs typeface="Palatino Linotype"/>
                        </a:rPr>
                        <a:t>if</a:t>
                      </a:r>
                      <a:r>
                        <a:rPr sz="1200" spc="-12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you</a:t>
                      </a:r>
                      <a:r>
                        <a:rPr sz="1200" spc="-114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didn’t</a:t>
                      </a:r>
                      <a:r>
                        <a:rPr sz="1200" spc="-114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make</a:t>
                      </a:r>
                      <a:r>
                        <a:rPr sz="1200" spc="-12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the</a:t>
                      </a:r>
                      <a:r>
                        <a:rPr sz="1200" spc="-13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other  20 weeks of</a:t>
                      </a:r>
                      <a:r>
                        <a:rPr sz="1200" spc="-10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classes.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35560" algn="just">
                        <a:lnSpc>
                          <a:spcPct val="100000"/>
                        </a:lnSpc>
                      </a:pPr>
                      <a:r>
                        <a:rPr sz="1200" b="1" spc="-35" dirty="0">
                          <a:latin typeface="Palatino Linotype"/>
                          <a:cs typeface="Palatino Linotype"/>
                        </a:rPr>
                        <a:t>C</a:t>
                      </a:r>
                      <a:r>
                        <a:rPr sz="1000" b="1" spc="-35" dirty="0">
                          <a:latin typeface="Palatino Linotype"/>
                          <a:cs typeface="Palatino Linotype"/>
                        </a:rPr>
                        <a:t>ONGRATULATIONS  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&amp;  </a:t>
                      </a:r>
                      <a:r>
                        <a:rPr sz="1200" b="1" spc="-25" dirty="0">
                          <a:latin typeface="Palatino Linotype"/>
                          <a:cs typeface="Palatino Linotype"/>
                        </a:rPr>
                        <a:t>B</a:t>
                      </a:r>
                      <a:r>
                        <a:rPr sz="1000" b="1" spc="-25" dirty="0">
                          <a:latin typeface="Palatino Linotype"/>
                          <a:cs typeface="Palatino Linotype"/>
                        </a:rPr>
                        <a:t>LESSINGS 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– 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to  Randall </a:t>
                      </a:r>
                      <a:r>
                        <a:rPr sz="1200" spc="1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&amp;</a:t>
                      </a:r>
                    </a:p>
                    <a:p>
                      <a:pPr marL="35560" algn="just">
                        <a:lnSpc>
                          <a:spcPct val="112500"/>
                        </a:lnSpc>
                      </a:pP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Debbie (Gardner)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Cruse who entered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into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the  Covenant</a:t>
                      </a:r>
                      <a:r>
                        <a:rPr sz="1200" spc="-6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of</a:t>
                      </a:r>
                      <a:r>
                        <a:rPr sz="1200" spc="-6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Holy</a:t>
                      </a:r>
                      <a:r>
                        <a:rPr sz="1200" spc="-5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Matrimony</a:t>
                      </a:r>
                      <a:r>
                        <a:rPr sz="1200" spc="-5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on</a:t>
                      </a:r>
                      <a:r>
                        <a:rPr sz="1200" spc="-6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Friday,</a:t>
                      </a:r>
                      <a:r>
                        <a:rPr sz="1200" spc="-5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5</a:t>
                      </a:r>
                      <a:r>
                        <a:rPr sz="1200" spc="-6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February.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35560" algn="just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Palatino Linotype"/>
                          <a:cs typeface="Palatino Linotype"/>
                        </a:rPr>
                        <a:t>R</a:t>
                      </a:r>
                      <a:r>
                        <a:rPr sz="1000" b="1" spc="-10" dirty="0">
                          <a:latin typeface="Palatino Linotype"/>
                          <a:cs typeface="Palatino Linotype"/>
                        </a:rPr>
                        <a:t>OME   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&amp;   A</a:t>
                      </a:r>
                      <a:r>
                        <a:rPr sz="1000" b="1" dirty="0">
                          <a:latin typeface="Palatino Linotype"/>
                          <a:cs typeface="Palatino Linotype"/>
                        </a:rPr>
                        <a:t>SSISI   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J</a:t>
                      </a:r>
                      <a:r>
                        <a:rPr sz="1000" b="1" dirty="0">
                          <a:latin typeface="Palatino Linotype"/>
                          <a:cs typeface="Palatino Linotype"/>
                        </a:rPr>
                        <a:t>UBILEE    </a:t>
                      </a:r>
                      <a:r>
                        <a:rPr sz="1200" b="1" spc="-5" dirty="0">
                          <a:latin typeface="Palatino Linotype"/>
                          <a:cs typeface="Palatino Linotype"/>
                        </a:rPr>
                        <a:t>P</a:t>
                      </a:r>
                      <a:r>
                        <a:rPr sz="1000" b="1" spc="-5" dirty="0">
                          <a:latin typeface="Palatino Linotype"/>
                          <a:cs typeface="Palatino Linotype"/>
                        </a:rPr>
                        <a:t>ILGRIMAGE   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–  </a:t>
                      </a:r>
                      <a:r>
                        <a:rPr sz="1200" b="1" spc="10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spc="10" dirty="0">
                          <a:latin typeface="Palatino Linotype"/>
                          <a:cs typeface="Palatino Linotype"/>
                        </a:rPr>
                        <a:t>7-14</a:t>
                      </a:r>
                      <a:endParaRPr sz="1200" dirty="0">
                        <a:latin typeface="Palatino Linotype"/>
                        <a:cs typeface="Palatino Linotype"/>
                      </a:endParaRPr>
                    </a:p>
                    <a:p>
                      <a:pPr marL="35560" algn="just">
                        <a:lnSpc>
                          <a:spcPct val="112500"/>
                        </a:lnSpc>
                      </a:pPr>
                      <a:r>
                        <a:rPr sz="1200" b="1" spc="-30" dirty="0">
                          <a:latin typeface="Palatino Linotype"/>
                          <a:cs typeface="Palatino Linotype"/>
                        </a:rPr>
                        <a:t>N</a:t>
                      </a:r>
                      <a:r>
                        <a:rPr sz="1000" b="1" spc="-30" dirty="0">
                          <a:latin typeface="Palatino Linotype"/>
                          <a:cs typeface="Palatino Linotype"/>
                        </a:rPr>
                        <a:t>OVEMBER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2016 – </a:t>
                      </a:r>
                      <a:r>
                        <a:rPr sz="1200" spc="5" dirty="0">
                          <a:latin typeface="Palatino Linotype"/>
                          <a:cs typeface="Palatino Linotype"/>
                        </a:rPr>
                        <a:t>It’s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not too late to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join Fr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Tony  Stevenson,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Fr Bruce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Fogle and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me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for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this trip.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The  cost </a:t>
                      </a:r>
                      <a:r>
                        <a:rPr sz="1200" spc="-10" dirty="0">
                          <a:latin typeface="Palatino Linotype"/>
                          <a:cs typeface="Palatino Linotype"/>
                        </a:rPr>
                        <a:t>is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$2,779 from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Nashville.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One of the great parts  </a:t>
                      </a:r>
                      <a:r>
                        <a:rPr sz="1200" spc="5" dirty="0">
                          <a:latin typeface="Palatino Linotype"/>
                          <a:cs typeface="Palatino Linotype"/>
                        </a:rPr>
                        <a:t>of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this trip </a:t>
                      </a:r>
                      <a:r>
                        <a:rPr sz="1200" spc="-10" dirty="0">
                          <a:latin typeface="Palatino Linotype"/>
                          <a:cs typeface="Palatino Linotype"/>
                        </a:rPr>
                        <a:t>is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that beside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the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guided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tours, papal 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audience,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and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passing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through the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Basilica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Holy 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Doors,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Saturday &amp; Sunday (12 &amp; 13) are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free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days</a:t>
                      </a:r>
                      <a:r>
                        <a:rPr sz="1200" spc="-19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to 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re-visit sites </a:t>
                      </a:r>
                      <a:r>
                        <a:rPr sz="1200" spc="-10" dirty="0">
                          <a:latin typeface="Palatino Linotype"/>
                          <a:cs typeface="Palatino Linotype"/>
                        </a:rPr>
                        <a:t>in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Rome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that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you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want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to spend more 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time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enjoying or explore new </a:t>
                      </a:r>
                      <a:r>
                        <a:rPr sz="1200" spc="-10" dirty="0">
                          <a:latin typeface="Palatino Linotype"/>
                          <a:cs typeface="Palatino Linotype"/>
                        </a:rPr>
                        <a:t>sites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on your</a:t>
                      </a:r>
                      <a:r>
                        <a:rPr sz="1200" spc="-17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own. For  a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detailed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brochure see me</a:t>
                      </a:r>
                      <a:r>
                        <a:rPr sz="1200" spc="-6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soon.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48895" algn="ctr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200" b="1" spc="-25" dirty="0">
                          <a:latin typeface="Palatino Linotype"/>
                          <a:cs typeface="Palatino Linotype"/>
                        </a:rPr>
                        <a:t>O</a:t>
                      </a:r>
                      <a:r>
                        <a:rPr sz="1000" b="1" spc="-25" dirty="0">
                          <a:latin typeface="Palatino Linotype"/>
                          <a:cs typeface="Palatino Linotype"/>
                        </a:rPr>
                        <a:t>THER</a:t>
                      </a:r>
                      <a:r>
                        <a:rPr sz="1000" b="1" spc="-5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spc="-35" dirty="0">
                          <a:latin typeface="Palatino Linotype"/>
                          <a:cs typeface="Palatino Linotype"/>
                        </a:rPr>
                        <a:t>A</a:t>
                      </a:r>
                      <a:r>
                        <a:rPr sz="1000" b="1" spc="-35" dirty="0">
                          <a:latin typeface="Palatino Linotype"/>
                          <a:cs typeface="Palatino Linotype"/>
                        </a:rPr>
                        <a:t>NNOUNCEMENTS</a:t>
                      </a:r>
                      <a:endParaRPr sz="1000" dirty="0">
                        <a:latin typeface="Palatino Linotype"/>
                        <a:cs typeface="Palatino Linotype"/>
                      </a:endParaRPr>
                    </a:p>
                    <a:p>
                      <a:pPr marL="35560" algn="just">
                        <a:lnSpc>
                          <a:spcPct val="112000"/>
                        </a:lnSpc>
                        <a:spcBef>
                          <a:spcPts val="355"/>
                        </a:spcBef>
                      </a:pPr>
                      <a:r>
                        <a:rPr sz="1000" b="1" spc="-10" dirty="0">
                          <a:latin typeface="Palatino Linotype"/>
                          <a:cs typeface="Palatino Linotype"/>
                        </a:rPr>
                        <a:t>T</a:t>
                      </a:r>
                      <a:r>
                        <a:rPr sz="800" b="1" spc="-10" dirty="0">
                          <a:latin typeface="Palatino Linotype"/>
                          <a:cs typeface="Palatino Linotype"/>
                        </a:rPr>
                        <a:t>HANK</a:t>
                      </a:r>
                      <a:r>
                        <a:rPr sz="800" b="1" spc="-3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b="1" spc="-5" dirty="0">
                          <a:latin typeface="Palatino Linotype"/>
                          <a:cs typeface="Palatino Linotype"/>
                        </a:rPr>
                        <a:t>Y</a:t>
                      </a:r>
                      <a:r>
                        <a:rPr sz="800" b="1" spc="-5" dirty="0">
                          <a:latin typeface="Palatino Linotype"/>
                          <a:cs typeface="Palatino Linotype"/>
                        </a:rPr>
                        <a:t>OU</a:t>
                      </a:r>
                      <a:r>
                        <a:rPr sz="800" b="1" spc="-5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b="1" spc="-5" dirty="0">
                          <a:latin typeface="Palatino Linotype"/>
                          <a:cs typeface="Palatino Linotype"/>
                        </a:rPr>
                        <a:t>–</a:t>
                      </a:r>
                      <a:r>
                        <a:rPr sz="1000" b="1" spc="-9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“to</a:t>
                      </a:r>
                      <a:r>
                        <a:rPr sz="1000" spc="-3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St</a:t>
                      </a:r>
                      <a:r>
                        <a:rPr sz="1000" spc="-3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Joseph</a:t>
                      </a:r>
                      <a:r>
                        <a:rPr sz="1000" spc="-3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Parish</a:t>
                      </a:r>
                      <a:r>
                        <a:rPr sz="1000" spc="-3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for</a:t>
                      </a:r>
                      <a:r>
                        <a:rPr sz="1000" spc="-3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your</a:t>
                      </a:r>
                      <a:r>
                        <a:rPr sz="1000" spc="-3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prayers,</a:t>
                      </a:r>
                      <a:r>
                        <a:rPr sz="1000" spc="-2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cards,</a:t>
                      </a:r>
                      <a:r>
                        <a:rPr sz="1000" spc="-3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gifts,  flowers,</a:t>
                      </a:r>
                      <a:r>
                        <a:rPr sz="1000" spc="-8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calls,</a:t>
                      </a:r>
                      <a:r>
                        <a:rPr sz="1000" spc="-7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support</a:t>
                      </a:r>
                      <a:r>
                        <a:rPr sz="1000" spc="-8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&amp;</a:t>
                      </a:r>
                      <a:r>
                        <a:rPr sz="1000" spc="-8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food</a:t>
                      </a:r>
                      <a:r>
                        <a:rPr sz="1000" spc="-9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during</a:t>
                      </a:r>
                      <a:r>
                        <a:rPr sz="1000" spc="-9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10" dirty="0">
                          <a:latin typeface="Palatino Linotype"/>
                          <a:cs typeface="Palatino Linotype"/>
                        </a:rPr>
                        <a:t>the</a:t>
                      </a:r>
                      <a:r>
                        <a:rPr sz="1000" spc="-9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passing</a:t>
                      </a:r>
                      <a:r>
                        <a:rPr sz="1000" spc="-9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of</a:t>
                      </a:r>
                      <a:r>
                        <a:rPr sz="1000" spc="-8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my</a:t>
                      </a:r>
                      <a:r>
                        <a:rPr sz="1000" spc="-9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10" dirty="0">
                          <a:latin typeface="Palatino Linotype"/>
                          <a:cs typeface="Palatino Linotype"/>
                        </a:rPr>
                        <a:t>husband 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Bill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Huelsenbeck, also to all who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visited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before &amp; after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Bill’s 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funeral Mass.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Thank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you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especially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to Fr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Riley for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all he </a:t>
                      </a:r>
                      <a:r>
                        <a:rPr sz="1000" spc="-10" dirty="0">
                          <a:latin typeface="Palatino Linotype"/>
                          <a:cs typeface="Palatino Linotype"/>
                        </a:rPr>
                        <a:t>has 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helped me with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in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this time of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sorrow.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Please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continue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to pray  </a:t>
                      </a:r>
                      <a:r>
                        <a:rPr sz="1000" spc="5" dirty="0">
                          <a:latin typeface="Palatino Linotype"/>
                          <a:cs typeface="Palatino Linotype"/>
                        </a:rPr>
                        <a:t>for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Bill’s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family </a:t>
                      </a:r>
                      <a:r>
                        <a:rPr sz="1000" spc="-10" dirty="0">
                          <a:latin typeface="Palatino Linotype"/>
                          <a:cs typeface="Palatino Linotype"/>
                        </a:rPr>
                        <a:t>and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mine, </a:t>
                      </a:r>
                      <a:r>
                        <a:rPr sz="1000" spc="-10" dirty="0">
                          <a:latin typeface="Palatino Linotype"/>
                          <a:cs typeface="Palatino Linotype"/>
                        </a:rPr>
                        <a:t>and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for Bill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to go to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Heaven where  there </a:t>
                      </a:r>
                      <a:r>
                        <a:rPr sz="1000" spc="5" dirty="0">
                          <a:latin typeface="Palatino Linotype"/>
                          <a:cs typeface="Palatino Linotype"/>
                        </a:rPr>
                        <a:t>is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no pain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or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tears. May God bless all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of you.” </a:t>
                      </a:r>
                      <a:r>
                        <a:rPr sz="1000" i="1" spc="5" dirty="0">
                          <a:latin typeface="Palatino Linotype"/>
                          <a:cs typeface="Palatino Linotype"/>
                        </a:rPr>
                        <a:t>The  </a:t>
                      </a:r>
                      <a:r>
                        <a:rPr sz="1000" i="1" spc="-5" dirty="0">
                          <a:latin typeface="Palatino Linotype"/>
                          <a:cs typeface="Palatino Linotype"/>
                        </a:rPr>
                        <a:t>Huelsenbeck &amp; Kafton</a:t>
                      </a:r>
                      <a:r>
                        <a:rPr sz="1000" i="1" spc="-2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i="1" spc="-5" dirty="0">
                          <a:latin typeface="Palatino Linotype"/>
                          <a:cs typeface="Palatino Linotype"/>
                        </a:rPr>
                        <a:t>Families</a:t>
                      </a:r>
                      <a:endParaRPr sz="1000" dirty="0">
                        <a:latin typeface="Palatino Linotype"/>
                        <a:cs typeface="Palatino Linotype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1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35560" algn="just">
                        <a:lnSpc>
                          <a:spcPct val="112000"/>
                        </a:lnSpc>
                      </a:pPr>
                      <a:r>
                        <a:rPr sz="1000" b="1" spc="-10" dirty="0">
                          <a:latin typeface="Palatino Linotype"/>
                          <a:cs typeface="Palatino Linotype"/>
                        </a:rPr>
                        <a:t>P</a:t>
                      </a:r>
                      <a:r>
                        <a:rPr sz="800" b="1" spc="-10" dirty="0">
                          <a:latin typeface="Palatino Linotype"/>
                          <a:cs typeface="Palatino Linotype"/>
                        </a:rPr>
                        <a:t>ERMANENT </a:t>
                      </a:r>
                      <a:r>
                        <a:rPr sz="1000" b="1" spc="-10" dirty="0">
                          <a:latin typeface="Palatino Linotype"/>
                          <a:cs typeface="Palatino Linotype"/>
                        </a:rPr>
                        <a:t>D</a:t>
                      </a:r>
                      <a:r>
                        <a:rPr sz="800" b="1" spc="-10" dirty="0">
                          <a:latin typeface="Palatino Linotype"/>
                          <a:cs typeface="Palatino Linotype"/>
                        </a:rPr>
                        <a:t>EACON </a:t>
                      </a:r>
                      <a:r>
                        <a:rPr sz="1000" b="1" spc="-10" dirty="0">
                          <a:latin typeface="Palatino Linotype"/>
                          <a:cs typeface="Palatino Linotype"/>
                        </a:rPr>
                        <a:t>C</a:t>
                      </a:r>
                      <a:r>
                        <a:rPr sz="800" b="1" spc="-10" dirty="0">
                          <a:latin typeface="Palatino Linotype"/>
                          <a:cs typeface="Palatino Linotype"/>
                        </a:rPr>
                        <a:t>ANDIDATES </a:t>
                      </a:r>
                      <a:r>
                        <a:rPr sz="1000" b="1" spc="-5" dirty="0">
                          <a:latin typeface="Palatino Linotype"/>
                          <a:cs typeface="Palatino Linotype"/>
                        </a:rPr>
                        <a:t>–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Informational meeting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on 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Sunday,</a:t>
                      </a:r>
                      <a:r>
                        <a:rPr sz="1000" spc="-7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6</a:t>
                      </a:r>
                      <a:r>
                        <a:rPr sz="1000" spc="-7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March,</a:t>
                      </a:r>
                      <a:r>
                        <a:rPr sz="1000" spc="-7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6</a:t>
                      </a:r>
                      <a:r>
                        <a:rPr sz="1000" spc="-6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PM,</a:t>
                      </a:r>
                      <a:r>
                        <a:rPr sz="1000" spc="-7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10" dirty="0">
                          <a:latin typeface="Palatino Linotype"/>
                          <a:cs typeface="Palatino Linotype"/>
                        </a:rPr>
                        <a:t>at</a:t>
                      </a:r>
                      <a:r>
                        <a:rPr sz="1000" spc="-7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St.</a:t>
                      </a:r>
                      <a:r>
                        <a:rPr sz="1000" spc="-7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Thomas</a:t>
                      </a:r>
                      <a:r>
                        <a:rPr sz="1000" spc="-8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More</a:t>
                      </a:r>
                      <a:r>
                        <a:rPr sz="1000" spc="-6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Church</a:t>
                      </a:r>
                      <a:r>
                        <a:rPr sz="1000" spc="-6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in</a:t>
                      </a:r>
                      <a:r>
                        <a:rPr sz="1000" spc="-6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000" spc="-10" dirty="0">
                          <a:latin typeface="Palatino Linotype"/>
                          <a:cs typeface="Palatino Linotype"/>
                        </a:rPr>
                        <a:t>Paducah. 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Initial questions </a:t>
                      </a:r>
                      <a:r>
                        <a:rPr sz="1000" spc="-10" dirty="0">
                          <a:latin typeface="Palatino Linotype"/>
                          <a:cs typeface="Palatino Linotype"/>
                        </a:rPr>
                        <a:t>about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the application process </a:t>
                      </a:r>
                      <a:r>
                        <a:rPr sz="1000" spc="-10" dirty="0">
                          <a:latin typeface="Palatino Linotype"/>
                          <a:cs typeface="Palatino Linotype"/>
                        </a:rPr>
                        <a:t>and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candidate  requirements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will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be answered during the hour-long session.  Spouses </a:t>
                      </a:r>
                      <a:r>
                        <a:rPr sz="1000" spc="-10" dirty="0">
                          <a:latin typeface="Palatino Linotype"/>
                          <a:cs typeface="Palatino Linotype"/>
                        </a:rPr>
                        <a:t>are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welcome </a:t>
                      </a:r>
                      <a:r>
                        <a:rPr sz="1000" spc="-10" dirty="0">
                          <a:latin typeface="Palatino Linotype"/>
                          <a:cs typeface="Palatino Linotype"/>
                        </a:rPr>
                        <a:t>and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encouraged to attend. If you </a:t>
                      </a:r>
                      <a:r>
                        <a:rPr sz="1000" spc="-10" dirty="0">
                          <a:latin typeface="Palatino Linotype"/>
                          <a:cs typeface="Palatino Linotype"/>
                        </a:rPr>
                        <a:t>have 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questions beforehand,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please </a:t>
                      </a:r>
                      <a:r>
                        <a:rPr sz="1000" spc="-5" dirty="0">
                          <a:latin typeface="Palatino Linotype"/>
                          <a:cs typeface="Palatino Linotype"/>
                        </a:rPr>
                        <a:t>call Deacon Mike Clapp </a:t>
                      </a:r>
                      <a:r>
                        <a:rPr sz="1000" spc="-10" dirty="0">
                          <a:latin typeface="Palatino Linotype"/>
                          <a:cs typeface="Palatino Linotype"/>
                        </a:rPr>
                        <a:t>at  </a:t>
                      </a:r>
                      <a:r>
                        <a:rPr sz="1000" dirty="0">
                          <a:latin typeface="Palatino Linotype"/>
                          <a:cs typeface="Palatino Linotype"/>
                        </a:rPr>
                        <a:t>270-705-2174.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52984" y="9208007"/>
            <a:ext cx="448056" cy="5410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93507" y="9262364"/>
            <a:ext cx="7033895" cy="488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10" dirty="0">
                <a:latin typeface="Papyrus"/>
                <a:cs typeface="Papyrus"/>
              </a:rPr>
              <a:t>hese </a:t>
            </a:r>
            <a:r>
              <a:rPr sz="2800" spc="5" dirty="0">
                <a:latin typeface="Papyrus"/>
                <a:cs typeface="Papyrus"/>
              </a:rPr>
              <a:t>40 Days </a:t>
            </a:r>
            <a:r>
              <a:rPr sz="2800" dirty="0">
                <a:latin typeface="Papyrus"/>
                <a:cs typeface="Papyrus"/>
              </a:rPr>
              <a:t>of </a:t>
            </a:r>
            <a:r>
              <a:rPr sz="2800" spc="5" dirty="0">
                <a:latin typeface="Papyrus"/>
                <a:cs typeface="Papyrus"/>
              </a:rPr>
              <a:t>Lent: </a:t>
            </a:r>
            <a:r>
              <a:rPr sz="2800" dirty="0">
                <a:latin typeface="Papyrus"/>
                <a:cs typeface="Papyrus"/>
              </a:rPr>
              <a:t>Where Is Your</a:t>
            </a:r>
            <a:r>
              <a:rPr sz="2800" spc="105" dirty="0">
                <a:latin typeface="Papyrus"/>
                <a:cs typeface="Papyrus"/>
              </a:rPr>
              <a:t> </a:t>
            </a:r>
            <a:r>
              <a:rPr sz="2800" spc="5" dirty="0">
                <a:latin typeface="Papyrus"/>
                <a:cs typeface="Papyrus"/>
              </a:rPr>
              <a:t>Heart?</a:t>
            </a:r>
            <a:endParaRPr sz="2800">
              <a:latin typeface="Papyrus"/>
              <a:cs typeface="Papyru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1159</Words>
  <Application>Microsoft Office PowerPoint</Application>
  <PresentationFormat>Custom</PresentationFormat>
  <Paragraphs>170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Garamond</vt:lpstr>
      <vt:lpstr>Microsoft Himalaya</vt:lpstr>
      <vt:lpstr>Monotype Corsiva</vt:lpstr>
      <vt:lpstr>Palatino Linotype</vt:lpstr>
      <vt:lpstr>Papyrus</vt:lpstr>
      <vt:lpstr>Times New Roman</vt:lpstr>
      <vt:lpstr>Office Theme</vt:lpstr>
      <vt:lpstr>Saint Joseph Catholic Church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Saint Joseph Catholic Church</dc:title>
  <dc:creator>ed</dc:creator>
  <cp:lastModifiedBy>marms_000</cp:lastModifiedBy>
  <cp:revision>3</cp:revision>
  <dcterms:created xsi:type="dcterms:W3CDTF">2016-02-16T13:55:48Z</dcterms:created>
  <dcterms:modified xsi:type="dcterms:W3CDTF">2016-02-16T16:34:19Z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2016-02-15T00:00:00Z</vt:filetime>
  </property>
  <property fmtid="{D5CDD505-2E9C-101B-9397-08002B2CF9AE}" pid="3" name="Creator">
    <vt:lpwstr>PrintServer170</vt:lpwstr>
  </property>
  <property fmtid="{D5CDD505-2E9C-101B-9397-08002B2CF9AE}" pid="4" name="LastSaved">
    <vt:filetime>2016-02-16T00:00:00Z</vt:filetime>
  </property>
</Properties>
</file>